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Lst>
  <p:notesMasterIdLst>
    <p:notesMasterId r:id="rId13"/>
  </p:notesMasterIdLst>
  <p:handoutMasterIdLst>
    <p:handoutMasterId r:id="rId14"/>
  </p:handoutMasterIdLst>
  <p:sldIdLst>
    <p:sldId id="347" r:id="rId2"/>
    <p:sldId id="375" r:id="rId3"/>
    <p:sldId id="366" r:id="rId4"/>
    <p:sldId id="367" r:id="rId5"/>
    <p:sldId id="368" r:id="rId6"/>
    <p:sldId id="369" r:id="rId7"/>
    <p:sldId id="370" r:id="rId8"/>
    <p:sldId id="371" r:id="rId9"/>
    <p:sldId id="372" r:id="rId10"/>
    <p:sldId id="373" r:id="rId11"/>
    <p:sldId id="374" r:id="rId1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ＭＳ Ｐゴシック" charset="-128"/>
        <a:cs typeface="+mn-cs"/>
      </a:defRPr>
    </a:lvl1pPr>
    <a:lvl2pPr marL="457200" algn="l" rtl="0" fontAlgn="base">
      <a:spcBef>
        <a:spcPct val="0"/>
      </a:spcBef>
      <a:spcAft>
        <a:spcPct val="0"/>
      </a:spcAft>
      <a:defRPr kern="1200">
        <a:solidFill>
          <a:schemeClr val="tx1"/>
        </a:solidFill>
        <a:latin typeface="Arial" charset="0"/>
        <a:ea typeface="ＭＳ Ｐゴシック" charset="-128"/>
        <a:cs typeface="+mn-cs"/>
      </a:defRPr>
    </a:lvl2pPr>
    <a:lvl3pPr marL="914400" algn="l" rtl="0" fontAlgn="base">
      <a:spcBef>
        <a:spcPct val="0"/>
      </a:spcBef>
      <a:spcAft>
        <a:spcPct val="0"/>
      </a:spcAft>
      <a:defRPr kern="1200">
        <a:solidFill>
          <a:schemeClr val="tx1"/>
        </a:solidFill>
        <a:latin typeface="Arial" charset="0"/>
        <a:ea typeface="ＭＳ Ｐゴシック" charset="-128"/>
        <a:cs typeface="+mn-cs"/>
      </a:defRPr>
    </a:lvl3pPr>
    <a:lvl4pPr marL="1371600" algn="l" rtl="0" fontAlgn="base">
      <a:spcBef>
        <a:spcPct val="0"/>
      </a:spcBef>
      <a:spcAft>
        <a:spcPct val="0"/>
      </a:spcAft>
      <a:defRPr kern="1200">
        <a:solidFill>
          <a:schemeClr val="tx1"/>
        </a:solidFill>
        <a:latin typeface="Arial" charset="0"/>
        <a:ea typeface="ＭＳ Ｐゴシック" charset="-128"/>
        <a:cs typeface="+mn-cs"/>
      </a:defRPr>
    </a:lvl4pPr>
    <a:lvl5pPr marL="1828800" algn="l"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dellelo" initials="c"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3333CC"/>
    <a:srgbClr val="69340D"/>
    <a:srgbClr val="136789"/>
    <a:srgbClr val="526B6B"/>
    <a:srgbClr val="322E05"/>
    <a:srgbClr val="3E3805"/>
    <a:srgbClr val="26380C"/>
    <a:srgbClr val="506028"/>
    <a:srgbClr val="3399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362" autoAdjust="0"/>
    <p:restoredTop sz="86400" autoAdjust="0"/>
  </p:normalViewPr>
  <p:slideViewPr>
    <p:cSldViewPr>
      <p:cViewPr varScale="1">
        <p:scale>
          <a:sx n="62" d="100"/>
          <a:sy n="62" d="100"/>
        </p:scale>
        <p:origin x="1296" y="44"/>
      </p:cViewPr>
      <p:guideLst>
        <p:guide orient="horz" pos="2160"/>
        <p:guide pos="2880"/>
      </p:guideLst>
    </p:cSldViewPr>
  </p:slideViewPr>
  <p:outlineViewPr>
    <p:cViewPr>
      <p:scale>
        <a:sx n="33" d="100"/>
        <a:sy n="33" d="100"/>
      </p:scale>
      <p:origin x="0" y="1572"/>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85" d="100"/>
          <a:sy n="85" d="100"/>
        </p:scale>
        <p:origin x="-383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DFFAB7-9EB2-42AE-B012-B876F6B6F628}" type="datetimeFigureOut">
              <a:rPr lang="en-US" smtClean="0"/>
              <a:t>9/19/2018</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D509C29-5E82-41ED-8CE3-0988C23D1BE4}" type="slidenum">
              <a:rPr lang="en-US" smtClean="0"/>
              <a:t>‹#›</a:t>
            </a:fld>
            <a:endParaRPr lang="en-US" dirty="0"/>
          </a:p>
        </p:txBody>
      </p:sp>
    </p:spTree>
    <p:extLst>
      <p:ext uri="{BB962C8B-B14F-4D97-AF65-F5344CB8AC3E}">
        <p14:creationId xmlns:p14="http://schemas.microsoft.com/office/powerpoint/2010/main" val="3634110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mn-ea"/>
                <a:cs typeface="+mn-cs"/>
              </a:defRPr>
            </a:lvl1pPr>
          </a:lstStyle>
          <a:p>
            <a:pPr>
              <a:defRPr/>
            </a:pPr>
            <a:endParaRPr lang="en-US" dirty="0"/>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mn-ea"/>
                <a:cs typeface="+mn-cs"/>
              </a:defRPr>
            </a:lvl1pPr>
          </a:lstStyle>
          <a:p>
            <a:pPr>
              <a:defRPr/>
            </a:pPr>
            <a:endParaRPr lang="en-US" dirty="0"/>
          </a:p>
        </p:txBody>
      </p:sp>
      <p:sp>
        <p:nvSpPr>
          <p:cNvPr id="20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mn-ea"/>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7B491A9-5D56-A448-96C7-EB6CC08E6C9E}" type="slidenum">
              <a:rPr lang="en-US" altLang="en-US"/>
              <a:pPr/>
              <a:t>‹#›</a:t>
            </a:fld>
            <a:endParaRPr lang="en-US" altLang="en-US" dirty="0"/>
          </a:p>
        </p:txBody>
      </p:sp>
    </p:spTree>
    <p:extLst>
      <p:ext uri="{BB962C8B-B14F-4D97-AF65-F5344CB8AC3E}">
        <p14:creationId xmlns:p14="http://schemas.microsoft.com/office/powerpoint/2010/main" val="8790979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a:t>
            </a:fld>
            <a:endParaRPr lang="en-US" altLang="en-US" dirty="0"/>
          </a:p>
        </p:txBody>
      </p:sp>
    </p:spTree>
    <p:extLst>
      <p:ext uri="{BB962C8B-B14F-4D97-AF65-F5344CB8AC3E}">
        <p14:creationId xmlns:p14="http://schemas.microsoft.com/office/powerpoint/2010/main" val="38377803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5</a:t>
            </a:fld>
            <a:endParaRPr lang="en-US" altLang="en-US" dirty="0"/>
          </a:p>
        </p:txBody>
      </p:sp>
    </p:spTree>
    <p:extLst>
      <p:ext uri="{BB962C8B-B14F-4D97-AF65-F5344CB8AC3E}">
        <p14:creationId xmlns:p14="http://schemas.microsoft.com/office/powerpoint/2010/main" val="1180400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latin typeface="Times New Roman" panose="02020603050405020304" pitchFamily="18" charset="0"/>
                <a:ea typeface="ＭＳ Ｐゴシック" panose="020B0600070205080204" pitchFamily="34" charset="-128"/>
              </a:rPr>
              <a:t>&gt;</a:t>
            </a:r>
            <a:r>
              <a:rPr lang="en-US" altLang="en-US" dirty="0" err="1" smtClean="0">
                <a:latin typeface="Times New Roman" panose="02020603050405020304" pitchFamily="18" charset="0"/>
                <a:ea typeface="ＭＳ Ｐゴシック" panose="020B0600070205080204" pitchFamily="34" charset="-128"/>
              </a:rPr>
              <a:t>PropMade</a:t>
            </a:r>
            <a:r>
              <a:rPr lang="en-US" altLang="en-US" dirty="0" smtClean="0">
                <a:latin typeface="Times New Roman" panose="02020603050405020304" pitchFamily="18" charset="0"/>
                <a:ea typeface="ＭＳ Ｐゴシック" panose="020B0600070205080204" pitchFamily="34" charset="-128"/>
              </a:rPr>
              <a:t>=c(84/101,88/119,61/108,61/125,44/134)</a:t>
            </a:r>
          </a:p>
          <a:p>
            <a:r>
              <a:rPr lang="en-US" altLang="en-US" dirty="0" smtClean="0">
                <a:latin typeface="Times New Roman" panose="02020603050405020304" pitchFamily="18" charset="0"/>
                <a:ea typeface="ＭＳ Ｐゴシック" panose="020B0600070205080204" pitchFamily="34" charset="-128"/>
              </a:rPr>
              <a:t>&gt;odds=</a:t>
            </a:r>
            <a:r>
              <a:rPr lang="en-US" altLang="en-US" dirty="0" err="1" smtClean="0">
                <a:latin typeface="Times New Roman" panose="02020603050405020304" pitchFamily="18" charset="0"/>
                <a:ea typeface="ＭＳ Ｐゴシック" panose="020B0600070205080204" pitchFamily="34" charset="-128"/>
              </a:rPr>
              <a:t>PropMade</a:t>
            </a:r>
            <a:r>
              <a:rPr lang="en-US" altLang="en-US" dirty="0" smtClean="0">
                <a:latin typeface="Times New Roman" panose="02020603050405020304" pitchFamily="18" charset="0"/>
                <a:ea typeface="ＭＳ Ｐゴシック" panose="020B0600070205080204" pitchFamily="34" charset="-128"/>
              </a:rPr>
              <a:t>/(1-PropMade)</a:t>
            </a:r>
          </a:p>
          <a:p>
            <a:r>
              <a:rPr lang="en-US" altLang="en-US" dirty="0" smtClean="0">
                <a:latin typeface="Times New Roman" panose="02020603050405020304" pitchFamily="18" charset="0"/>
                <a:ea typeface="ＭＳ Ｐゴシック" panose="020B0600070205080204" pitchFamily="34" charset="-128"/>
              </a:rPr>
              <a:t>&gt;odds</a:t>
            </a:r>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6</a:t>
            </a:fld>
            <a:endParaRPr lang="en-US" altLang="en-US" dirty="0"/>
          </a:p>
        </p:txBody>
      </p:sp>
    </p:spTree>
    <p:extLst>
      <p:ext uri="{BB962C8B-B14F-4D97-AF65-F5344CB8AC3E}">
        <p14:creationId xmlns:p14="http://schemas.microsoft.com/office/powerpoint/2010/main" val="31526901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17"/>
        <p:cNvGrpSpPr/>
        <p:nvPr/>
      </p:nvGrpSpPr>
      <p:grpSpPr>
        <a:xfrm>
          <a:off x="0" y="0"/>
          <a:ext cx="0" cy="0"/>
          <a:chOff x="0" y="0"/>
          <a:chExt cx="0" cy="0"/>
        </a:xfrm>
      </p:grpSpPr>
      <p:sp>
        <p:nvSpPr>
          <p:cNvPr id="5" name="Rectangle 4"/>
          <p:cNvSpPr/>
          <p:nvPr userDrawn="1"/>
        </p:nvSpPr>
        <p:spPr>
          <a:xfrm>
            <a:off x="0" y="2166816"/>
            <a:ext cx="9144000" cy="2524369"/>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526B6B"/>
              </a:buClr>
            </a:pPr>
            <a:endParaRPr lang="en-US" dirty="0"/>
          </a:p>
        </p:txBody>
      </p:sp>
      <p:sp>
        <p:nvSpPr>
          <p:cNvPr id="2" name="Title 1"/>
          <p:cNvSpPr>
            <a:spLocks noGrp="1"/>
          </p:cNvSpPr>
          <p:nvPr>
            <p:ph type="title"/>
          </p:nvPr>
        </p:nvSpPr>
        <p:spPr>
          <a:xfrm>
            <a:off x="457200" y="2362200"/>
            <a:ext cx="8229600" cy="1257306"/>
          </a:xfrm>
        </p:spPr>
        <p:txBody>
          <a:bodyPr/>
          <a:lstStyle>
            <a:lvl1pPr algn="ctr">
              <a:defRPr>
                <a:solidFill>
                  <a:schemeClr val="tx1"/>
                </a:solidFill>
              </a:defRPr>
            </a:lvl1pPr>
          </a:lstStyle>
          <a:p>
            <a:r>
              <a:rPr lang="en-US" dirty="0" smtClean="0"/>
              <a:t>Click to edit Master title style</a:t>
            </a:r>
            <a:endParaRPr lang="en-US" dirty="0"/>
          </a:p>
        </p:txBody>
      </p:sp>
      <p:sp>
        <p:nvSpPr>
          <p:cNvPr id="8" name="Subtitle 1"/>
          <p:cNvSpPr>
            <a:spLocks noGrp="1"/>
          </p:cNvSpPr>
          <p:nvPr>
            <p:ph sz="quarter" idx="15"/>
          </p:nvPr>
        </p:nvSpPr>
        <p:spPr>
          <a:xfrm>
            <a:off x="703196" y="3771906"/>
            <a:ext cx="7737608" cy="672804"/>
          </a:xfrm>
        </p:spPr>
        <p:txBody>
          <a:bodyPr/>
          <a:lstStyle>
            <a:lvl1pPr algn="l">
              <a:buClr>
                <a:srgbClr val="3333CC"/>
              </a:buClr>
              <a:defRPr/>
            </a:lvl1pPr>
            <a:lvl2pPr algn="l">
              <a:buClr>
                <a:srgbClr val="3333CC"/>
              </a:buClr>
              <a:defRPr/>
            </a:lvl2pPr>
            <a:lvl3pPr algn="l">
              <a:buClr>
                <a:srgbClr val="3333CC"/>
              </a:buClr>
              <a:defRPr/>
            </a:lvl3pPr>
            <a:lvl4pPr algn="l">
              <a:buClr>
                <a:srgbClr val="3333CC"/>
              </a:buClr>
              <a:defRPr/>
            </a:lvl4pPr>
            <a:lvl5pPr algn="l">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866878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Rectangle 5"/>
          <p:cNvSpPr/>
          <p:nvPr/>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19050"/>
            <a:ext cx="9052560" cy="1257300"/>
          </a:xfrm>
        </p:spPr>
        <p:txBody>
          <a:bodyPr/>
          <a:lstStyle/>
          <a:p>
            <a:r>
              <a:rPr lang="en-US" smtClean="0"/>
              <a:t>Click to edit Master title style</a:t>
            </a:r>
            <a:endParaRPr lang="en-US"/>
          </a:p>
        </p:txBody>
      </p:sp>
      <p:sp>
        <p:nvSpPr>
          <p:cNvPr id="8" name="Content Placeholder 7"/>
          <p:cNvSpPr>
            <a:spLocks noGrp="1"/>
          </p:cNvSpPr>
          <p:nvPr>
            <p:ph sz="quarter" idx="10"/>
          </p:nvPr>
        </p:nvSpPr>
        <p:spPr>
          <a:xfrm>
            <a:off x="247305" y="1407393"/>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7"/>
          <p:cNvSpPr>
            <a:spLocks noGrp="1"/>
          </p:cNvSpPr>
          <p:nvPr>
            <p:ph sz="quarter" idx="11"/>
          </p:nvPr>
        </p:nvSpPr>
        <p:spPr>
          <a:xfrm>
            <a:off x="4666904" y="1417784"/>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p:cNvSpPr>
            <a:spLocks noGrp="1"/>
          </p:cNvSpPr>
          <p:nvPr>
            <p:ph sz="quarter" idx="12"/>
          </p:nvPr>
        </p:nvSpPr>
        <p:spPr>
          <a:xfrm>
            <a:off x="228600" y="4724400"/>
            <a:ext cx="8458200" cy="114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826554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Caption">
    <p:spTree>
      <p:nvGrpSpPr>
        <p:cNvPr id="1" name=""/>
        <p:cNvGrpSpPr/>
        <p:nvPr/>
      </p:nvGrpSpPr>
      <p:grpSpPr>
        <a:xfrm>
          <a:off x="0" y="0"/>
          <a:ext cx="0" cy="0"/>
          <a:chOff x="0" y="0"/>
          <a:chExt cx="0" cy="0"/>
        </a:xfrm>
      </p:grpSpPr>
      <p:sp>
        <p:nvSpPr>
          <p:cNvPr id="12" name="Rectangle 11"/>
          <p:cNvSpPr/>
          <p:nvPr userDrawn="1"/>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25400"/>
            <a:ext cx="9052560" cy="1257300"/>
          </a:xfrm>
        </p:spPr>
        <p:txBody>
          <a:bodyPr>
            <a:normAutofit/>
          </a:bodyPr>
          <a:lstStyle>
            <a:lvl1pPr>
              <a:defRPr sz="3600">
                <a:solidFill>
                  <a:schemeClr val="bg1"/>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43114" y="1415142"/>
            <a:ext cx="8610600" cy="1365080"/>
          </a:xfrm>
        </p:spPr>
        <p:txBody>
          <a:bodyPr/>
          <a:lstStyle>
            <a:lvl1pPr marL="457200" indent="-457200">
              <a:buClr>
                <a:srgbClr val="3333CC"/>
              </a:buClr>
              <a:buFont typeface="Arial" pitchFamily="34" charset="0"/>
              <a:buChar char="•"/>
              <a:defRPr sz="2600">
                <a:latin typeface="Arial" pitchFamily="34" charset="0"/>
                <a:cs typeface="Arial" pitchFamily="34" charset="0"/>
              </a:defRPr>
            </a:lvl1pPr>
            <a:lvl2pPr>
              <a:buClr>
                <a:srgbClr val="3333CC"/>
              </a:buClr>
              <a:defRPr sz="2400">
                <a:latin typeface="Arial" pitchFamily="34" charset="0"/>
                <a:cs typeface="Arial" pitchFamily="34" charset="0"/>
              </a:defRPr>
            </a:lvl2pPr>
            <a:lvl3pPr marL="1143000" indent="-228600">
              <a:buClr>
                <a:srgbClr val="3333CC"/>
              </a:buClr>
              <a:buFont typeface="Wingdings" pitchFamily="2" charset="2"/>
              <a:buChar char="§"/>
              <a:defRPr sz="2200">
                <a:latin typeface="Arial" pitchFamily="34" charset="0"/>
                <a:cs typeface="Arial" pitchFamily="34" charset="0"/>
              </a:defRPr>
            </a:lvl3pPr>
            <a:lvl4pPr marL="1371600" indent="0">
              <a:buClr>
                <a:srgbClr val="3333CC"/>
              </a:buClr>
              <a:buFontTx/>
              <a:buNone/>
              <a:defRPr>
                <a:latin typeface="Arial" pitchFamily="34" charset="0"/>
                <a:cs typeface="Arial" pitchFamily="34" charset="0"/>
              </a:defRPr>
            </a:lvl4pPr>
            <a:lvl5pPr marL="1828800" indent="0">
              <a:buClr>
                <a:srgbClr val="3333CC"/>
              </a:buClr>
              <a:buFontTx/>
              <a:buNone/>
              <a:defRPr sz="18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Picture Placeholder 5"/>
          <p:cNvSpPr>
            <a:spLocks noGrp="1"/>
          </p:cNvSpPr>
          <p:nvPr>
            <p:ph type="pic" sz="quarter" idx="11"/>
          </p:nvPr>
        </p:nvSpPr>
        <p:spPr>
          <a:xfrm>
            <a:off x="990600" y="3200400"/>
            <a:ext cx="1990680" cy="1219200"/>
          </a:xfrm>
        </p:spPr>
        <p:txBody>
          <a:bodyPr/>
          <a:lstStyle/>
          <a:p>
            <a:endParaRPr lang="en-US" dirty="0"/>
          </a:p>
        </p:txBody>
      </p:sp>
      <p:sp>
        <p:nvSpPr>
          <p:cNvPr id="16" name="Table Placeholder 15"/>
          <p:cNvSpPr>
            <a:spLocks noGrp="1"/>
          </p:cNvSpPr>
          <p:nvPr>
            <p:ph type="tbl" sz="quarter" idx="12"/>
          </p:nvPr>
        </p:nvSpPr>
        <p:spPr>
          <a:xfrm>
            <a:off x="6172200" y="3200400"/>
            <a:ext cx="2362200" cy="1219200"/>
          </a:xfrm>
        </p:spPr>
        <p:txBody>
          <a:bodyPr/>
          <a:lstStyle/>
          <a:p>
            <a:endParaRPr lang="en-US" dirty="0"/>
          </a:p>
        </p:txBody>
      </p:sp>
      <p:sp>
        <p:nvSpPr>
          <p:cNvPr id="11" name="Text Placeholder 4"/>
          <p:cNvSpPr>
            <a:spLocks noGrp="1"/>
          </p:cNvSpPr>
          <p:nvPr>
            <p:ph type="body" sz="quarter" idx="10"/>
          </p:nvPr>
        </p:nvSpPr>
        <p:spPr>
          <a:xfrm>
            <a:off x="154576" y="3108330"/>
            <a:ext cx="8673738" cy="1306734"/>
          </a:xfrm>
        </p:spPr>
        <p:txBody>
          <a:bodyPr/>
          <a:lstStyle>
            <a:lvl1pPr>
              <a:buClr>
                <a:srgbClr val="3333CC"/>
              </a:buClr>
              <a:defRPr/>
            </a:lvl1pPr>
            <a:lvl2pPr>
              <a:buClr>
                <a:srgbClr val="3333CC"/>
              </a:buClr>
              <a:defRPr/>
            </a:lvl2pPr>
            <a:lvl3pPr>
              <a:buClr>
                <a:srgbClr val="3333CC"/>
              </a:buClr>
              <a:defRPr/>
            </a:lvl3pPr>
            <a:lvl4pPr>
              <a:buClr>
                <a:srgbClr val="3333CC"/>
              </a:buClr>
              <a:defRPr/>
            </a:lvl4pPr>
            <a:lvl5pPr>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9"/>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p:cNvSpPr>
            <a:spLocks noGrp="1"/>
          </p:cNvSpPr>
          <p:nvPr>
            <p:ph type="pic" sz="quarter" idx="13"/>
          </p:nvPr>
        </p:nvSpPr>
        <p:spPr>
          <a:xfrm>
            <a:off x="3505200" y="3200400"/>
            <a:ext cx="2057400" cy="1219200"/>
          </a:xfrm>
        </p:spPr>
        <p:txBody>
          <a:bodyPr/>
          <a:lstStyle/>
          <a:p>
            <a:endParaRPr lang="en-US" dirty="0"/>
          </a:p>
        </p:txBody>
      </p:sp>
      <p:sp>
        <p:nvSpPr>
          <p:cNvPr id="7" name="Content Placeholder 6"/>
          <p:cNvSpPr>
            <a:spLocks noGrp="1"/>
          </p:cNvSpPr>
          <p:nvPr>
            <p:ph sz="quarter" idx="14"/>
          </p:nvPr>
        </p:nvSpPr>
        <p:spPr>
          <a:xfrm>
            <a:off x="228600" y="4706258"/>
            <a:ext cx="5791200" cy="9906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able Placeholder 7"/>
          <p:cNvSpPr>
            <a:spLocks noGrp="1"/>
          </p:cNvSpPr>
          <p:nvPr>
            <p:ph type="tbl" sz="quarter" idx="15"/>
          </p:nvPr>
        </p:nvSpPr>
        <p:spPr>
          <a:xfrm>
            <a:off x="6400800" y="2362200"/>
            <a:ext cx="1524000" cy="1905000"/>
          </a:xfrm>
        </p:spPr>
        <p:txBody>
          <a:bodyPr/>
          <a:lstStyle/>
          <a:p>
            <a:endParaRPr lang="en-US"/>
          </a:p>
        </p:txBody>
      </p:sp>
      <p:sp>
        <p:nvSpPr>
          <p:cNvPr id="13" name="Table Placeholder 12"/>
          <p:cNvSpPr>
            <a:spLocks noGrp="1"/>
          </p:cNvSpPr>
          <p:nvPr>
            <p:ph type="tbl" sz="quarter" idx="16"/>
          </p:nvPr>
        </p:nvSpPr>
        <p:spPr>
          <a:xfrm>
            <a:off x="5562600" y="2438400"/>
            <a:ext cx="1143000" cy="2133600"/>
          </a:xfrm>
        </p:spPr>
        <p:txBody>
          <a:bodyPr/>
          <a:lstStyle/>
          <a:p>
            <a:endParaRPr lang="en-US"/>
          </a:p>
        </p:txBody>
      </p:sp>
      <p:sp>
        <p:nvSpPr>
          <p:cNvPr id="9" name="Picture Placeholder 8"/>
          <p:cNvSpPr>
            <a:spLocks noGrp="1"/>
          </p:cNvSpPr>
          <p:nvPr>
            <p:ph type="pic" sz="quarter" idx="17"/>
          </p:nvPr>
        </p:nvSpPr>
        <p:spPr>
          <a:xfrm>
            <a:off x="4953000" y="2590800"/>
            <a:ext cx="1066800" cy="1981200"/>
          </a:xfrm>
        </p:spPr>
        <p:txBody>
          <a:bodyPr/>
          <a:lstStyle/>
          <a:p>
            <a:endParaRPr lang="en-US"/>
          </a:p>
        </p:txBody>
      </p:sp>
    </p:spTree>
    <p:extLst>
      <p:ext uri="{BB962C8B-B14F-4D97-AF65-F5344CB8AC3E}">
        <p14:creationId xmlns:p14="http://schemas.microsoft.com/office/powerpoint/2010/main" val="3737406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 y="76200"/>
            <a:ext cx="905256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0287653"/>
      </p:ext>
    </p:extLst>
  </p:cSld>
  <p:clrMap bg1="lt1" tx1="dk1" bg2="lt2" tx2="dk2" accent1="accent1" accent2="accent2" accent3="accent3" accent4="accent4" accent5="accent5" accent6="accent6" hlink="hlink" folHlink="folHlink"/>
  <p:sldLayoutIdLst>
    <p:sldLayoutId id="2147483703" r:id="rId1"/>
    <p:sldLayoutId id="2147483696" r:id="rId2"/>
    <p:sldLayoutId id="2147483697" r:id="rId3"/>
  </p:sldLayoutIdLst>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txStyles>
    <p:titleStyle>
      <a:lvl1pPr algn="ctr" defTabSz="914400" rtl="0" eaLnBrk="1" latinLnBrk="0" hangingPunct="1">
        <a:spcBef>
          <a:spcPct val="0"/>
        </a:spcBef>
        <a:buNone/>
        <a:defRPr sz="3600" kern="1200">
          <a:solidFill>
            <a:schemeClr val="bg1"/>
          </a:solidFill>
          <a:latin typeface="Arial" pitchFamily="34" charset="0"/>
          <a:ea typeface="+mj-ea"/>
          <a:cs typeface="Arial" pitchFamily="34" charset="0"/>
        </a:defRPr>
      </a:lvl1pPr>
    </p:titleStyle>
    <p:bodyStyle>
      <a:lvl1pPr marL="461963" indent="-461963" algn="l" defTabSz="914400" rtl="0" eaLnBrk="1" latinLnBrk="0" hangingPunct="1">
        <a:spcBef>
          <a:spcPct val="20000"/>
        </a:spcBef>
        <a:buClr>
          <a:srgbClr val="3333CC"/>
        </a:buClr>
        <a:buFont typeface="Arial" pitchFamily="34" charset="0"/>
        <a:buChar char="•"/>
        <a:defRPr sz="2600" kern="1200">
          <a:solidFill>
            <a:schemeClr val="tx1"/>
          </a:solidFill>
          <a:latin typeface="Arial" pitchFamily="34" charset="0"/>
          <a:ea typeface="+mn-ea"/>
          <a:cs typeface="Arial" pitchFamily="34" charset="0"/>
        </a:defRPr>
      </a:lvl1pPr>
      <a:lvl2pPr marL="914400" indent="-457200" algn="l" defTabSz="914400" rtl="0" eaLnBrk="1" latinLnBrk="0" hangingPunct="1">
        <a:spcBef>
          <a:spcPct val="20000"/>
        </a:spcBef>
        <a:buClr>
          <a:srgbClr val="3333CC"/>
        </a:buClr>
        <a:buFont typeface="Arial" pitchFamily="34" charset="0"/>
        <a:buChar char="–"/>
        <a:defRPr sz="2400" kern="1200">
          <a:solidFill>
            <a:schemeClr val="tx1"/>
          </a:solidFill>
          <a:latin typeface="Arial" pitchFamily="34" charset="0"/>
          <a:ea typeface="+mn-ea"/>
          <a:cs typeface="Arial" pitchFamily="34" charset="0"/>
        </a:defRPr>
      </a:lvl2pPr>
      <a:lvl3pPr marL="1371600" indent="-457200" algn="l" defTabSz="914400" rtl="0" eaLnBrk="1" latinLnBrk="0" hangingPunct="1">
        <a:spcBef>
          <a:spcPct val="20000"/>
        </a:spcBef>
        <a:buClr>
          <a:srgbClr val="3333CC"/>
        </a:buClr>
        <a:buFont typeface="Wingdings" pitchFamily="2" charset="2"/>
        <a:buChar char="§"/>
        <a:defRPr sz="2200" kern="1200">
          <a:solidFill>
            <a:schemeClr val="tx1"/>
          </a:solidFill>
          <a:latin typeface="Arial" pitchFamily="34" charset="0"/>
          <a:ea typeface="+mn-ea"/>
          <a:cs typeface="Arial" pitchFamily="34" charset="0"/>
        </a:defRPr>
      </a:lvl3pPr>
      <a:lvl4pPr marL="1820863" indent="-449263" algn="l" defTabSz="914400" rtl="0" eaLnBrk="1" latinLnBrk="0" hangingPunct="1">
        <a:spcBef>
          <a:spcPct val="20000"/>
        </a:spcBef>
        <a:buClr>
          <a:srgbClr val="3333CC"/>
        </a:buClr>
        <a:buFont typeface="Courier New" pitchFamily="49" charset="0"/>
        <a:buChar char="o"/>
        <a:defRPr sz="2000" kern="1200">
          <a:solidFill>
            <a:schemeClr val="tx1"/>
          </a:solidFill>
          <a:latin typeface="Arial" pitchFamily="34" charset="0"/>
          <a:ea typeface="+mn-ea"/>
          <a:cs typeface="Arial" pitchFamily="34" charset="0"/>
        </a:defRPr>
      </a:lvl4pPr>
      <a:lvl5pPr marL="2286000" indent="-457200" algn="l" defTabSz="914400" rtl="0" eaLnBrk="1" latinLnBrk="0" hangingPunct="1">
        <a:spcBef>
          <a:spcPct val="20000"/>
        </a:spcBef>
        <a:buClr>
          <a:srgbClr val="3333CC"/>
        </a:buClr>
        <a:buFont typeface="Arial" pitchFamily="34" charset="0"/>
        <a:buChar char="»"/>
        <a:defRPr sz="18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19395"/>
            <a:ext cx="8229600" cy="1143005"/>
          </a:xfrm>
        </p:spPr>
        <p:txBody>
          <a:bodyPr>
            <a:normAutofit/>
          </a:bodyPr>
          <a:lstStyle/>
          <a:p>
            <a:r>
              <a:rPr lang="en-US" b="1" dirty="0" smtClean="0">
                <a:solidFill>
                  <a:schemeClr val="bg1"/>
                </a:solidFill>
                <a:latin typeface="Arial" pitchFamily="34" charset="0"/>
                <a:cs typeface="Arial" pitchFamily="34" charset="0"/>
              </a:rPr>
              <a:t>Section 9.2 </a:t>
            </a:r>
            <a:endParaRPr lang="en-US" b="1" dirty="0">
              <a:solidFill>
                <a:schemeClr val="bg1"/>
              </a:solidFill>
              <a:latin typeface="Arial" pitchFamily="34" charset="0"/>
              <a:cs typeface="Arial" pitchFamily="34" charset="0"/>
            </a:endParaRPr>
          </a:p>
        </p:txBody>
      </p:sp>
    </p:spTree>
    <p:extLst>
      <p:ext uri="{BB962C8B-B14F-4D97-AF65-F5344CB8AC3E}">
        <p14:creationId xmlns:p14="http://schemas.microsoft.com/office/powerpoint/2010/main" val="19051797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itchFamily="34" charset="0"/>
                <a:cs typeface="Arial" pitchFamily="34" charset="0"/>
              </a:rPr>
              <a:t>A Simple </a:t>
            </a:r>
            <a:r>
              <a:rPr lang="en-US" dirty="0" smtClean="0">
                <a:latin typeface="Arial" pitchFamily="34" charset="0"/>
                <a:cs typeface="Arial" pitchFamily="34" charset="0"/>
              </a:rPr>
              <a:t>Model (1 of 2)</a:t>
            </a:r>
            <a:endParaRPr lang="en-US" dirty="0">
              <a:latin typeface="Arial" pitchFamily="34" charset="0"/>
              <a:cs typeface="Arial" pitchFamily="34" charset="0"/>
            </a:endParaRPr>
          </a:p>
        </p:txBody>
      </p:sp>
      <p:sp>
        <p:nvSpPr>
          <p:cNvPr id="3" name="Content Placeholder 2"/>
          <p:cNvSpPr>
            <a:spLocks noGrp="1"/>
          </p:cNvSpPr>
          <p:nvPr>
            <p:ph idx="1"/>
          </p:nvPr>
        </p:nvSpPr>
        <p:spPr>
          <a:xfrm>
            <a:off x="243114" y="1415142"/>
            <a:ext cx="8610600" cy="578125"/>
          </a:xfrm>
        </p:spPr>
        <p:txBody>
          <a:bodyPr>
            <a:normAutofit/>
          </a:bodyPr>
          <a:lstStyle/>
          <a:p>
            <a:pPr marL="0" indent="0">
              <a:buNone/>
            </a:pPr>
            <a:r>
              <a:rPr lang="en-US" dirty="0">
                <a:latin typeface="Arial" pitchFamily="34" charset="0"/>
                <a:cs typeface="Arial" pitchFamily="34" charset="0"/>
              </a:rPr>
              <a:t>Assume: </a:t>
            </a:r>
            <a:r>
              <a:rPr lang="en-US" dirty="0" smtClean="0">
                <a:latin typeface="Arial" pitchFamily="34" charset="0"/>
                <a:cs typeface="Arial" pitchFamily="34" charset="0"/>
              </a:rPr>
              <a:t>and</a:t>
            </a:r>
            <a:r>
              <a:rPr lang="en-US" i="1" dirty="0" smtClean="0">
                <a:latin typeface="Arial" pitchFamily="34" charset="0"/>
                <a:cs typeface="Arial" pitchFamily="34" charset="0"/>
              </a:rPr>
              <a:t> </a:t>
            </a:r>
            <a:r>
              <a:rPr lang="el-GR" i="1" dirty="0" smtClean="0">
                <a:latin typeface="Arial" pitchFamily="34" charset="0"/>
                <a:cs typeface="Arial" pitchFamily="34" charset="0"/>
              </a:rPr>
              <a:t>β</a:t>
            </a:r>
            <a:r>
              <a:rPr lang="en-US" baseline="-25000" dirty="0" smtClean="0">
                <a:latin typeface="Arial" pitchFamily="34" charset="0"/>
                <a:cs typeface="Arial" pitchFamily="34" charset="0"/>
              </a:rPr>
              <a:t>0 </a:t>
            </a:r>
            <a:r>
              <a:rPr lang="en-US" dirty="0" smtClean="0">
                <a:latin typeface="Arial" pitchFamily="34" charset="0"/>
                <a:cs typeface="Arial" pitchFamily="34" charset="0"/>
              </a:rPr>
              <a:t>= 0 and </a:t>
            </a:r>
            <a:r>
              <a:rPr lang="el-GR" i="1" dirty="0" smtClean="0">
                <a:latin typeface="Arial" pitchFamily="34" charset="0"/>
                <a:cs typeface="Arial" pitchFamily="34" charset="0"/>
              </a:rPr>
              <a:t>β</a:t>
            </a:r>
            <a:r>
              <a:rPr lang="en-US" baseline="-25000" dirty="0" smtClean="0">
                <a:latin typeface="Arial" pitchFamily="34" charset="0"/>
                <a:cs typeface="Arial" pitchFamily="34" charset="0"/>
              </a:rPr>
              <a:t>1 </a:t>
            </a:r>
            <a:r>
              <a:rPr lang="en-US" dirty="0">
                <a:latin typeface="Arial" pitchFamily="34" charset="0"/>
                <a:cs typeface="Arial" pitchFamily="34" charset="0"/>
              </a:rPr>
              <a:t>= </a:t>
            </a:r>
            <a:r>
              <a:rPr lang="en-US" dirty="0" smtClean="0">
                <a:latin typeface="Arial" pitchFamily="34" charset="0"/>
                <a:cs typeface="Arial" pitchFamily="34" charset="0"/>
              </a:rPr>
              <a:t>1</a:t>
            </a:r>
          </a:p>
        </p:txBody>
      </p:sp>
      <p:pic>
        <p:nvPicPr>
          <p:cNvPr id="5" name="Picture Placeholder 4" descr="Two equations read as follows: Log (pi over the quantity of 1 minus pi) equals 0 plus 1 time x and pi equals e to the power of (0 plus 1 time x) over the quantity of 1 plus e to the power of (0 plus 1 time x)."/>
          <p:cNvPicPr>
            <a:picLocks noGrp="1" noChangeAspect="1"/>
          </p:cNvPicPr>
          <p:nvPr>
            <p:ph type="pic" sz="quarter" idx="11"/>
          </p:nvPr>
        </p:nvPicPr>
        <p:blipFill>
          <a:blip r:embed="rId2"/>
          <a:stretch>
            <a:fillRect/>
          </a:stretch>
        </p:blipFill>
        <p:spPr>
          <a:xfrm>
            <a:off x="733425" y="2152650"/>
            <a:ext cx="7496175" cy="1123950"/>
          </a:xfrm>
          <a:prstGeom prst="rect">
            <a:avLst/>
          </a:prstGeom>
          <a:noFill/>
          <a:ln>
            <a:noFill/>
          </a:ln>
        </p:spPr>
      </p:pic>
      <p:sp>
        <p:nvSpPr>
          <p:cNvPr id="6" name="Content Placeholder 5"/>
          <p:cNvSpPr>
            <a:spLocks noGrp="1"/>
          </p:cNvSpPr>
          <p:nvPr>
            <p:ph type="body" sz="quarter" idx="10"/>
          </p:nvPr>
        </p:nvSpPr>
        <p:spPr>
          <a:xfrm>
            <a:off x="211545" y="3429001"/>
            <a:ext cx="8642169" cy="2819400"/>
          </a:xfrm>
        </p:spPr>
        <p:txBody>
          <a:bodyPr>
            <a:noAutofit/>
          </a:bodyPr>
          <a:lstStyle/>
          <a:p>
            <a:pPr marL="0" indent="0">
              <a:spcBef>
                <a:spcPts val="624"/>
              </a:spcBef>
              <a:buNone/>
            </a:pPr>
            <a:r>
              <a:rPr lang="en-US" dirty="0">
                <a:latin typeface="Arial" pitchFamily="34" charset="0"/>
                <a:cs typeface="Arial" pitchFamily="34" charset="0"/>
              </a:rPr>
              <a:t>Going </a:t>
            </a:r>
            <a:r>
              <a:rPr lang="en-US" dirty="0" smtClean="0">
                <a:latin typeface="Arial" pitchFamily="34" charset="0"/>
                <a:cs typeface="Arial" pitchFamily="34" charset="0"/>
              </a:rPr>
              <a:t>from −3 to −2:</a:t>
            </a:r>
            <a:endParaRPr lang="en-US" dirty="0">
              <a:latin typeface="Arial" pitchFamily="34" charset="0"/>
              <a:cs typeface="Arial" pitchFamily="34" charset="0"/>
            </a:endParaRPr>
          </a:p>
          <a:p>
            <a:pPr marL="0" indent="628650">
              <a:spcBef>
                <a:spcPts val="624"/>
              </a:spcBef>
              <a:buNone/>
            </a:pPr>
            <a:r>
              <a:rPr lang="el-GR" i="1" dirty="0" smtClean="0">
                <a:latin typeface="Arial" pitchFamily="34" charset="0"/>
                <a:cs typeface="Arial" pitchFamily="34" charset="0"/>
              </a:rPr>
              <a:t>π</a:t>
            </a:r>
            <a:r>
              <a:rPr lang="en-US" i="1" dirty="0" smtClean="0">
                <a:latin typeface="Arial" pitchFamily="34" charset="0"/>
                <a:cs typeface="Arial" pitchFamily="34" charset="0"/>
              </a:rPr>
              <a:t> </a:t>
            </a:r>
            <a:r>
              <a:rPr lang="en-US" dirty="0" smtClean="0">
                <a:latin typeface="Arial" pitchFamily="34" charset="0"/>
                <a:cs typeface="Arial" pitchFamily="34" charset="0"/>
              </a:rPr>
              <a:t>goes from 0.047 to 0.119 (+</a:t>
            </a:r>
            <a:r>
              <a:rPr lang="en-US" dirty="0">
                <a:latin typeface="Arial" pitchFamily="34" charset="0"/>
                <a:cs typeface="Arial" pitchFamily="34" charset="0"/>
              </a:rPr>
              <a:t>0.072)</a:t>
            </a:r>
          </a:p>
          <a:p>
            <a:pPr marL="0" indent="628650">
              <a:spcBef>
                <a:spcPts val="624"/>
              </a:spcBef>
              <a:buNone/>
            </a:pPr>
            <a:r>
              <a:rPr lang="en-US" dirty="0" smtClean="0">
                <a:latin typeface="Arial" pitchFamily="34" charset="0"/>
                <a:cs typeface="Arial" pitchFamily="34" charset="0"/>
              </a:rPr>
              <a:t>odds </a:t>
            </a:r>
            <a:r>
              <a:rPr lang="en-US" dirty="0">
                <a:latin typeface="Arial" pitchFamily="34" charset="0"/>
                <a:cs typeface="Arial" pitchFamily="34" charset="0"/>
              </a:rPr>
              <a:t>go from 0.050 to </a:t>
            </a:r>
            <a:r>
              <a:rPr lang="en-US" dirty="0" smtClean="0">
                <a:latin typeface="Arial" pitchFamily="34" charset="0"/>
                <a:cs typeface="Arial" pitchFamily="34" charset="0"/>
              </a:rPr>
              <a:t>0.135 (OR </a:t>
            </a:r>
            <a:r>
              <a:rPr lang="en-US" dirty="0">
                <a:latin typeface="Arial" pitchFamily="34" charset="0"/>
                <a:cs typeface="Arial" pitchFamily="34" charset="0"/>
              </a:rPr>
              <a:t>= 2.7</a:t>
            </a:r>
            <a:r>
              <a:rPr lang="en-US" dirty="0" smtClean="0">
                <a:latin typeface="Arial" pitchFamily="34" charset="0"/>
                <a:cs typeface="Arial" pitchFamily="34" charset="0"/>
              </a:rPr>
              <a:t>)</a:t>
            </a:r>
          </a:p>
          <a:p>
            <a:pPr marL="0" indent="0">
              <a:spcBef>
                <a:spcPts val="624"/>
              </a:spcBef>
              <a:buNone/>
            </a:pPr>
            <a:r>
              <a:rPr lang="en-US" dirty="0">
                <a:latin typeface="Arial" pitchFamily="34" charset="0"/>
                <a:cs typeface="Arial" pitchFamily="34" charset="0"/>
              </a:rPr>
              <a:t>Going from 0</a:t>
            </a:r>
            <a:r>
              <a:rPr lang="en-US" dirty="0" smtClean="0">
                <a:latin typeface="Arial" pitchFamily="34" charset="0"/>
                <a:cs typeface="Arial" pitchFamily="34" charset="0"/>
              </a:rPr>
              <a:t> </a:t>
            </a:r>
            <a:r>
              <a:rPr lang="en-US" dirty="0">
                <a:latin typeface="Arial" pitchFamily="34" charset="0"/>
                <a:cs typeface="Arial" pitchFamily="34" charset="0"/>
              </a:rPr>
              <a:t>to 1</a:t>
            </a:r>
            <a:r>
              <a:rPr lang="en-US" dirty="0" smtClean="0">
                <a:latin typeface="Arial" pitchFamily="34" charset="0"/>
                <a:cs typeface="Arial" pitchFamily="34" charset="0"/>
              </a:rPr>
              <a:t>:</a:t>
            </a:r>
            <a:endParaRPr lang="en-US" dirty="0">
              <a:latin typeface="Arial" pitchFamily="34" charset="0"/>
              <a:cs typeface="Arial" pitchFamily="34" charset="0"/>
            </a:endParaRPr>
          </a:p>
          <a:p>
            <a:pPr marL="0" indent="628650">
              <a:spcBef>
                <a:spcPts val="624"/>
              </a:spcBef>
              <a:buNone/>
            </a:pPr>
            <a:r>
              <a:rPr lang="el-GR" i="1" dirty="0">
                <a:latin typeface="Arial" pitchFamily="34" charset="0"/>
                <a:cs typeface="Arial" pitchFamily="34" charset="0"/>
              </a:rPr>
              <a:t>π</a:t>
            </a:r>
            <a:r>
              <a:rPr lang="en-US" i="1" dirty="0">
                <a:latin typeface="Arial" pitchFamily="34" charset="0"/>
                <a:cs typeface="Arial" pitchFamily="34" charset="0"/>
              </a:rPr>
              <a:t> </a:t>
            </a:r>
            <a:r>
              <a:rPr lang="en-US" dirty="0">
                <a:latin typeface="Arial" pitchFamily="34" charset="0"/>
                <a:cs typeface="Arial" pitchFamily="34" charset="0"/>
              </a:rPr>
              <a:t>goes from </a:t>
            </a:r>
            <a:r>
              <a:rPr lang="en-US" dirty="0" smtClean="0">
                <a:latin typeface="Arial" pitchFamily="34" charset="0"/>
                <a:cs typeface="Arial" pitchFamily="34" charset="0"/>
              </a:rPr>
              <a:t>0.500 </a:t>
            </a:r>
            <a:r>
              <a:rPr lang="en-US" dirty="0">
                <a:latin typeface="Arial" pitchFamily="34" charset="0"/>
                <a:cs typeface="Arial" pitchFamily="34" charset="0"/>
              </a:rPr>
              <a:t>to </a:t>
            </a:r>
            <a:r>
              <a:rPr lang="en-US" dirty="0" smtClean="0">
                <a:latin typeface="Arial" pitchFamily="34" charset="0"/>
                <a:cs typeface="Arial" pitchFamily="34" charset="0"/>
              </a:rPr>
              <a:t>0.731 </a:t>
            </a:r>
            <a:r>
              <a:rPr lang="en-US" dirty="0">
                <a:latin typeface="Arial" pitchFamily="34" charset="0"/>
                <a:cs typeface="Arial" pitchFamily="34" charset="0"/>
              </a:rPr>
              <a:t>(+</a:t>
            </a:r>
            <a:r>
              <a:rPr lang="en-US" dirty="0" smtClean="0">
                <a:latin typeface="Arial" pitchFamily="34" charset="0"/>
                <a:cs typeface="Arial" pitchFamily="34" charset="0"/>
              </a:rPr>
              <a:t>0.231)</a:t>
            </a:r>
            <a:endParaRPr lang="en-US" dirty="0">
              <a:latin typeface="Arial" pitchFamily="34" charset="0"/>
              <a:cs typeface="Arial" pitchFamily="34" charset="0"/>
            </a:endParaRPr>
          </a:p>
          <a:p>
            <a:pPr marL="0" indent="628650">
              <a:spcBef>
                <a:spcPts val="624"/>
              </a:spcBef>
              <a:buNone/>
            </a:pPr>
            <a:r>
              <a:rPr lang="en-US" dirty="0">
                <a:latin typeface="Arial" pitchFamily="34" charset="0"/>
                <a:cs typeface="Arial" pitchFamily="34" charset="0"/>
              </a:rPr>
              <a:t>odds go from 1</a:t>
            </a:r>
            <a:r>
              <a:rPr lang="en-US" dirty="0" smtClean="0">
                <a:latin typeface="Arial" pitchFamily="34" charset="0"/>
                <a:cs typeface="Arial" pitchFamily="34" charset="0"/>
              </a:rPr>
              <a:t>.000 </a:t>
            </a:r>
            <a:r>
              <a:rPr lang="en-US" dirty="0">
                <a:latin typeface="Arial" pitchFamily="34" charset="0"/>
                <a:cs typeface="Arial" pitchFamily="34" charset="0"/>
              </a:rPr>
              <a:t>to </a:t>
            </a:r>
            <a:r>
              <a:rPr lang="en-US" dirty="0" smtClean="0">
                <a:latin typeface="Arial" pitchFamily="34" charset="0"/>
                <a:cs typeface="Arial" pitchFamily="34" charset="0"/>
              </a:rPr>
              <a:t>2.718 </a:t>
            </a:r>
            <a:r>
              <a:rPr lang="en-US" dirty="0">
                <a:latin typeface="Arial" pitchFamily="34" charset="0"/>
                <a:cs typeface="Arial" pitchFamily="34" charset="0"/>
              </a:rPr>
              <a:t>(OR = 2.7</a:t>
            </a:r>
            <a:r>
              <a:rPr lang="en-US" dirty="0" smtClean="0">
                <a:latin typeface="Arial" pitchFamily="34" charset="0"/>
                <a:cs typeface="Arial" pitchFamily="34" charset="0"/>
              </a:rPr>
              <a:t>)</a:t>
            </a:r>
            <a:endParaRPr lang="en-US" dirty="0">
              <a:latin typeface="Arial" pitchFamily="34" charset="0"/>
              <a:cs typeface="Arial" pitchFamily="34" charset="0"/>
            </a:endParaRPr>
          </a:p>
        </p:txBody>
      </p:sp>
    </p:spTree>
    <p:extLst>
      <p:ext uri="{BB962C8B-B14F-4D97-AF65-F5344CB8AC3E}">
        <p14:creationId xmlns:p14="http://schemas.microsoft.com/office/powerpoint/2010/main" val="25509178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itchFamily="34" charset="0"/>
                <a:cs typeface="Arial" pitchFamily="34" charset="0"/>
              </a:rPr>
              <a:t>A Simple </a:t>
            </a:r>
            <a:r>
              <a:rPr lang="en-US" dirty="0" smtClean="0">
                <a:latin typeface="Arial" pitchFamily="34" charset="0"/>
                <a:cs typeface="Arial" pitchFamily="34" charset="0"/>
              </a:rPr>
              <a:t>Model (2 of 2)</a:t>
            </a:r>
            <a:endParaRPr lang="en-US" dirty="0">
              <a:latin typeface="Arial" pitchFamily="34" charset="0"/>
              <a:cs typeface="Arial" pitchFamily="34" charset="0"/>
            </a:endParaRPr>
          </a:p>
        </p:txBody>
      </p:sp>
      <p:pic>
        <p:nvPicPr>
          <p:cNvPr id="12" name="Picture Placeholder 11" descr="An annotated graph shows two equations. The horizontal axis plots the values of x and the vertical axis plots the values of prob. The graph shows a curve extending from (negative 3, 0.05) to (3. 0.95). An equation at the top reads pi equals e to the power of (0 plus 1 time x) over 1 plus e to the power of (0 plus 1 time x). The graph also shows four double headed arrows. The arrow extending horizontally from (negative 3, 0.05) to (negative 2, 0.05) is labeled x increases by 1. The arrow extending vertically from (negative 2, 0.05) and (negative 2, 0.12) is labeled pi increases by 0.072. The arrow extending horizontally between (0, 0.5) and (1, 0.5) is labeled x increases by 1 and the arrow extending between. The arrow extending vertically between (1, 0.5) to (1, 0.7) is labeled pi increases by 0.231. The labels reading pi increases by 0.072 and pi increases by 0.231 are further labeled The odds increases by a factor of 2.718 for both. The equation at the bottom of the graph reads e to the power 1 equals 2.718."/>
          <p:cNvPicPr>
            <a:picLocks noGrp="1" noChangeAspect="1"/>
          </p:cNvPicPr>
          <p:nvPr>
            <p:ph type="pic" sz="quarter" idx="11"/>
          </p:nvPr>
        </p:nvPicPr>
        <p:blipFill>
          <a:blip r:embed="rId2"/>
          <a:stretch>
            <a:fillRect/>
          </a:stretch>
        </p:blipFill>
        <p:spPr>
          <a:xfrm>
            <a:off x="2173762" y="1446007"/>
            <a:ext cx="4796477" cy="4802393"/>
          </a:xfrm>
          <a:prstGeom prst="rect">
            <a:avLst/>
          </a:prstGeom>
          <a:noFill/>
          <a:ln>
            <a:noFill/>
          </a:ln>
        </p:spPr>
      </p:pic>
    </p:spTree>
    <p:extLst>
      <p:ext uri="{BB962C8B-B14F-4D97-AF65-F5344CB8AC3E}">
        <p14:creationId xmlns:p14="http://schemas.microsoft.com/office/powerpoint/2010/main" val="2330319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dirty="0">
                <a:latin typeface="Arial" pitchFamily="34" charset="0"/>
                <a:cs typeface="Arial" pitchFamily="34" charset="0"/>
              </a:rPr>
              <a:t>Section </a:t>
            </a:r>
            <a:r>
              <a:rPr lang="en-US" altLang="en-US" dirty="0" smtClean="0">
                <a:latin typeface="Arial" pitchFamily="34" charset="0"/>
                <a:cs typeface="Arial" pitchFamily="34" charset="0"/>
              </a:rPr>
              <a:t>9.2</a:t>
            </a:r>
            <a:endParaRPr lang="en-US" dirty="0">
              <a:latin typeface="Arial" pitchFamily="34" charset="0"/>
              <a:cs typeface="Arial" pitchFamily="34" charset="0"/>
            </a:endParaRPr>
          </a:p>
        </p:txBody>
      </p:sp>
      <p:sp>
        <p:nvSpPr>
          <p:cNvPr id="3" name="Content Placeholder 2"/>
          <p:cNvSpPr>
            <a:spLocks noGrp="1"/>
          </p:cNvSpPr>
          <p:nvPr>
            <p:ph sz="quarter" idx="10"/>
          </p:nvPr>
        </p:nvSpPr>
        <p:spPr>
          <a:xfrm>
            <a:off x="247304" y="1407392"/>
            <a:ext cx="8668095" cy="4612407"/>
          </a:xfrm>
        </p:spPr>
        <p:txBody>
          <a:bodyPr>
            <a:normAutofit/>
          </a:bodyPr>
          <a:lstStyle/>
          <a:p>
            <a:pPr marL="0" indent="0">
              <a:spcBef>
                <a:spcPts val="624"/>
              </a:spcBef>
              <a:buNone/>
            </a:pPr>
            <a:r>
              <a:rPr lang="en-US" altLang="en-US" dirty="0">
                <a:latin typeface="Arial" pitchFamily="34" charset="0"/>
                <a:cs typeface="Arial" pitchFamily="34" charset="0"/>
                <a:sym typeface="Symbol" panose="05050102010706020507" pitchFamily="18" charset="2"/>
              </a:rPr>
              <a:t>Odds ratio</a:t>
            </a:r>
          </a:p>
          <a:p>
            <a:pPr marL="0" indent="0">
              <a:spcBef>
                <a:spcPts val="624"/>
              </a:spcBef>
              <a:buNone/>
            </a:pPr>
            <a:r>
              <a:rPr lang="en-US" altLang="en-US" dirty="0">
                <a:latin typeface="Arial" pitchFamily="34" charset="0"/>
                <a:cs typeface="Arial" pitchFamily="34" charset="0"/>
                <a:sym typeface="Symbol" panose="05050102010706020507" pitchFamily="18" charset="2"/>
              </a:rPr>
              <a:t>Interpreting logistic </a:t>
            </a:r>
            <a:r>
              <a:rPr lang="en-US" altLang="en-US" dirty="0" smtClean="0">
                <a:latin typeface="Arial" pitchFamily="34" charset="0"/>
                <a:cs typeface="Arial" pitchFamily="34" charset="0"/>
                <a:sym typeface="Symbol" panose="05050102010706020507" pitchFamily="18" charset="2"/>
              </a:rPr>
              <a:t>slope</a:t>
            </a:r>
            <a:endParaRPr lang="en-US" altLang="en-US" dirty="0">
              <a:latin typeface="Arial" pitchFamily="34" charset="0"/>
              <a:cs typeface="Arial" pitchFamily="34" charset="0"/>
              <a:sym typeface="Symbol" panose="05050102010706020507" pitchFamily="18" charset="2"/>
            </a:endParaRPr>
          </a:p>
        </p:txBody>
      </p:sp>
    </p:spTree>
    <p:extLst>
      <p:ext uri="{BB962C8B-B14F-4D97-AF65-F5344CB8AC3E}">
        <p14:creationId xmlns:p14="http://schemas.microsoft.com/office/powerpoint/2010/main" val="35673008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itchFamily="34" charset="0"/>
                <a:cs typeface="Arial" pitchFamily="34" charset="0"/>
              </a:rPr>
              <a:t>Proportions and Odds</a:t>
            </a:r>
            <a:endParaRPr lang="ru-RU" dirty="0">
              <a:latin typeface="Arial" pitchFamily="34" charset="0"/>
              <a:cs typeface="Arial" pitchFamily="34" charset="0"/>
            </a:endParaRPr>
          </a:p>
        </p:txBody>
      </p:sp>
      <p:sp>
        <p:nvSpPr>
          <p:cNvPr id="3" name="Content Placeholder 2"/>
          <p:cNvSpPr>
            <a:spLocks noGrp="1"/>
          </p:cNvSpPr>
          <p:nvPr>
            <p:ph idx="1"/>
          </p:nvPr>
        </p:nvSpPr>
        <p:spPr>
          <a:xfrm>
            <a:off x="243114" y="1415142"/>
            <a:ext cx="8610600" cy="947058"/>
          </a:xfrm>
        </p:spPr>
        <p:txBody>
          <a:bodyPr>
            <a:normAutofit/>
          </a:bodyPr>
          <a:lstStyle/>
          <a:p>
            <a:pPr marL="0" indent="0">
              <a:buNone/>
            </a:pPr>
            <a:r>
              <a:rPr lang="en-US" dirty="0">
                <a:latin typeface="Arial" pitchFamily="34" charset="0"/>
                <a:cs typeface="Arial" pitchFamily="34" charset="0"/>
              </a:rPr>
              <a:t>Recall: A goal of logistic regression is to </a:t>
            </a:r>
            <a:r>
              <a:rPr lang="en-US" dirty="0" smtClean="0">
                <a:latin typeface="Arial" pitchFamily="34" charset="0"/>
                <a:cs typeface="Arial" pitchFamily="34" charset="0"/>
              </a:rPr>
              <a:t>model</a:t>
            </a:r>
            <a:r>
              <a:rPr lang="el-GR" altLang="ja-JP" i="1" dirty="0">
                <a:latin typeface="Arial" pitchFamily="34" charset="0"/>
                <a:cs typeface="Arial" pitchFamily="34" charset="0"/>
              </a:rPr>
              <a:t> π</a:t>
            </a:r>
            <a:r>
              <a:rPr lang="en-US" dirty="0" smtClean="0">
                <a:latin typeface="Arial" pitchFamily="34" charset="0"/>
                <a:cs typeface="Arial" pitchFamily="34" charset="0"/>
              </a:rPr>
              <a:t>, </a:t>
            </a:r>
            <a:r>
              <a:rPr lang="en-US" dirty="0">
                <a:latin typeface="Arial" pitchFamily="34" charset="0"/>
                <a:cs typeface="Arial" pitchFamily="34" charset="0"/>
              </a:rPr>
              <a:t>the proportion of “yes,” for different values of a predictor.</a:t>
            </a:r>
          </a:p>
        </p:txBody>
      </p:sp>
      <p:pic>
        <p:nvPicPr>
          <p:cNvPr id="12" name="Picture Placeholder 11" descr="An equation reads The Logit form of the log (pi over 1 minus pi) equals Beta subscript 0 plus Beta subscript 1 times x is based on odds equals pi over the quantity of 1 minus pi equals P (Yes) over P (No). "/>
          <p:cNvPicPr>
            <a:picLocks noGrp="1" noChangeAspect="1"/>
          </p:cNvPicPr>
          <p:nvPr>
            <p:ph type="pic" sz="quarter" idx="11"/>
          </p:nvPr>
        </p:nvPicPr>
        <p:blipFill>
          <a:blip r:embed="rId2"/>
          <a:stretch>
            <a:fillRect/>
          </a:stretch>
        </p:blipFill>
        <p:spPr>
          <a:xfrm>
            <a:off x="879012" y="2573840"/>
            <a:ext cx="7148331" cy="3425995"/>
          </a:xfrm>
          <a:prstGeom prst="rect">
            <a:avLst/>
          </a:prstGeom>
          <a:noFill/>
          <a:ln>
            <a:noFill/>
          </a:ln>
        </p:spPr>
      </p:pic>
    </p:spTree>
    <p:extLst>
      <p:ext uri="{BB962C8B-B14F-4D97-AF65-F5344CB8AC3E}">
        <p14:creationId xmlns:p14="http://schemas.microsoft.com/office/powerpoint/2010/main" val="13405663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itchFamily="34" charset="0"/>
                <a:cs typeface="Arial" pitchFamily="34" charset="0"/>
              </a:rPr>
              <a:t>Odds Ratio</a:t>
            </a:r>
            <a:endParaRPr lang="ru-RU" dirty="0">
              <a:latin typeface="Arial" pitchFamily="34" charset="0"/>
              <a:cs typeface="Arial" pitchFamily="34" charset="0"/>
            </a:endParaRPr>
          </a:p>
        </p:txBody>
      </p:sp>
      <p:sp>
        <p:nvSpPr>
          <p:cNvPr id="3" name="Content Placeholder 2"/>
          <p:cNvSpPr>
            <a:spLocks noGrp="1"/>
          </p:cNvSpPr>
          <p:nvPr>
            <p:ph idx="1"/>
          </p:nvPr>
        </p:nvSpPr>
        <p:spPr>
          <a:xfrm>
            <a:off x="243114" y="1415142"/>
            <a:ext cx="8610600" cy="947058"/>
          </a:xfrm>
        </p:spPr>
        <p:txBody>
          <a:bodyPr>
            <a:normAutofit/>
          </a:bodyPr>
          <a:lstStyle/>
          <a:p>
            <a:pPr marL="0" indent="0">
              <a:buNone/>
            </a:pPr>
            <a:r>
              <a:rPr lang="en-US" altLang="en-US" dirty="0">
                <a:latin typeface="Arial" pitchFamily="34" charset="0"/>
                <a:cs typeface="Arial" pitchFamily="34" charset="0"/>
              </a:rPr>
              <a:t>A common way to compare two groups is to look at the </a:t>
            </a:r>
            <a:r>
              <a:rPr lang="en-US" altLang="en-US" i="1" dirty="0">
                <a:latin typeface="Arial" pitchFamily="34" charset="0"/>
                <a:cs typeface="Arial" pitchFamily="34" charset="0"/>
              </a:rPr>
              <a:t>ratio </a:t>
            </a:r>
            <a:r>
              <a:rPr lang="en-US" altLang="en-US" dirty="0">
                <a:latin typeface="Arial" pitchFamily="34" charset="0"/>
                <a:cs typeface="Arial" pitchFamily="34" charset="0"/>
              </a:rPr>
              <a:t>of their odds.</a:t>
            </a:r>
          </a:p>
        </p:txBody>
      </p:sp>
      <p:pic>
        <p:nvPicPr>
          <p:cNvPr id="5" name="Picture Placeholder 4" descr="An equation reads odds Ratio equals O R equals Odds subscript 1 over Odds subscript 2"/>
          <p:cNvPicPr>
            <a:picLocks noGrp="1" noChangeAspect="1"/>
          </p:cNvPicPr>
          <p:nvPr>
            <p:ph type="pic" sz="quarter" idx="11"/>
          </p:nvPr>
        </p:nvPicPr>
        <p:blipFill>
          <a:blip r:embed="rId2"/>
          <a:stretch>
            <a:fillRect/>
          </a:stretch>
        </p:blipFill>
        <p:spPr>
          <a:xfrm>
            <a:off x="1008337" y="3079851"/>
            <a:ext cx="6687863" cy="1450772"/>
          </a:xfrm>
          <a:prstGeom prst="rect">
            <a:avLst/>
          </a:prstGeom>
          <a:noFill/>
          <a:ln>
            <a:noFill/>
          </a:ln>
        </p:spPr>
      </p:pic>
    </p:spTree>
    <p:extLst>
      <p:ext uri="{BB962C8B-B14F-4D97-AF65-F5344CB8AC3E}">
        <p14:creationId xmlns:p14="http://schemas.microsoft.com/office/powerpoint/2010/main" val="27623232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itchFamily="34" charset="0"/>
                <a:cs typeface="Arial" pitchFamily="34" charset="0"/>
              </a:rPr>
              <a:t>Example: TMS for Migraines</a:t>
            </a:r>
          </a:p>
        </p:txBody>
      </p:sp>
      <p:sp>
        <p:nvSpPr>
          <p:cNvPr id="3" name="Content Placeholder 2"/>
          <p:cNvSpPr>
            <a:spLocks noGrp="1"/>
          </p:cNvSpPr>
          <p:nvPr>
            <p:ph idx="1"/>
          </p:nvPr>
        </p:nvSpPr>
        <p:spPr>
          <a:xfrm>
            <a:off x="243114" y="1415142"/>
            <a:ext cx="8610600" cy="489858"/>
          </a:xfrm>
        </p:spPr>
        <p:txBody>
          <a:bodyPr/>
          <a:lstStyle/>
          <a:p>
            <a:pPr marL="0" indent="0">
              <a:buNone/>
            </a:pPr>
            <a:r>
              <a:rPr lang="en-US" dirty="0" err="1">
                <a:latin typeface="Arial" pitchFamily="34" charset="0"/>
                <a:cs typeface="Arial" pitchFamily="34" charset="0"/>
              </a:rPr>
              <a:t>Transcranial</a:t>
            </a:r>
            <a:r>
              <a:rPr lang="en-US" dirty="0">
                <a:latin typeface="Arial" pitchFamily="34" charset="0"/>
                <a:cs typeface="Arial" pitchFamily="34" charset="0"/>
              </a:rPr>
              <a:t> Magnetic Stimulation vs. </a:t>
            </a:r>
            <a:r>
              <a:rPr lang="en-US" dirty="0" smtClean="0">
                <a:latin typeface="Arial" pitchFamily="34" charset="0"/>
                <a:cs typeface="Arial" pitchFamily="34" charset="0"/>
              </a:rPr>
              <a:t>Placebo</a:t>
            </a:r>
            <a:endParaRPr lang="en-US" dirty="0">
              <a:latin typeface="Arial" pitchFamily="34" charset="0"/>
              <a:cs typeface="Arial" pitchFamily="34" charset="0"/>
            </a:endParaRPr>
          </a:p>
        </p:txBody>
      </p:sp>
      <p:graphicFrame>
        <p:nvGraphicFramePr>
          <p:cNvPr id="14" name="Table Placeholder 13"/>
          <p:cNvGraphicFramePr>
            <a:graphicFrameLocks noGrp="1"/>
          </p:cNvGraphicFramePr>
          <p:nvPr>
            <p:ph type="tbl" sz="quarter" idx="15"/>
            <p:extLst>
              <p:ext uri="{D42A27DB-BD31-4B8C-83A1-F6EECF244321}">
                <p14:modId xmlns:p14="http://schemas.microsoft.com/office/powerpoint/2010/main" val="631521623"/>
              </p:ext>
            </p:extLst>
          </p:nvPr>
        </p:nvGraphicFramePr>
        <p:xfrm>
          <a:off x="329486" y="1998264"/>
          <a:ext cx="6331268" cy="1828800"/>
        </p:xfrm>
        <a:graphic>
          <a:graphicData uri="http://schemas.openxmlformats.org/drawingml/2006/table">
            <a:tbl>
              <a:tblPr firstRow="1" bandRow="1">
                <a:tableStyleId>{5940675A-B579-460E-94D1-54222C63F5DA}</a:tableStyleId>
              </a:tblPr>
              <a:tblGrid>
                <a:gridCol w="1759268">
                  <a:extLst>
                    <a:ext uri="{9D8B030D-6E8A-4147-A177-3AD203B41FA5}">
                      <a16:colId xmlns:a16="http://schemas.microsoft.com/office/drawing/2014/main" xmlns="" val="20000"/>
                    </a:ext>
                  </a:extLst>
                </a:gridCol>
                <a:gridCol w="1524000">
                  <a:extLst>
                    <a:ext uri="{9D8B030D-6E8A-4147-A177-3AD203B41FA5}">
                      <a16:colId xmlns:a16="http://schemas.microsoft.com/office/drawing/2014/main" xmlns="" val="20001"/>
                    </a:ext>
                  </a:extLst>
                </a:gridCol>
                <a:gridCol w="1524000">
                  <a:extLst>
                    <a:ext uri="{9D8B030D-6E8A-4147-A177-3AD203B41FA5}">
                      <a16:colId xmlns:a16="http://schemas.microsoft.com/office/drawing/2014/main" xmlns="" val="20002"/>
                    </a:ext>
                  </a:extLst>
                </a:gridCol>
                <a:gridCol w="1524000">
                  <a:extLst>
                    <a:ext uri="{9D8B030D-6E8A-4147-A177-3AD203B41FA5}">
                      <a16:colId xmlns:a16="http://schemas.microsoft.com/office/drawing/2014/main" xmlns="" val="20003"/>
                    </a:ext>
                  </a:extLst>
                </a:gridCol>
              </a:tblGrid>
              <a:tr h="457200">
                <a:tc>
                  <a:txBody>
                    <a:bodyPr/>
                    <a:lstStyle/>
                    <a:p>
                      <a:pPr algn="ctr"/>
                      <a:r>
                        <a:rPr lang="en-US" sz="2400" dirty="0">
                          <a:latin typeface="Arial" panose="020B0604020202020204" pitchFamily="34" charset="0"/>
                          <a:cs typeface="Arial" panose="020B0604020202020204" pitchFamily="34" charset="0"/>
                        </a:rPr>
                        <a:t>Pain Free?</a:t>
                      </a:r>
                    </a:p>
                  </a:txBody>
                  <a:tcPr/>
                </a:tc>
                <a:tc>
                  <a:txBody>
                    <a:bodyPr/>
                    <a:lstStyle/>
                    <a:p>
                      <a:pPr algn="ctr"/>
                      <a:r>
                        <a:rPr lang="en-US" sz="2400" dirty="0">
                          <a:latin typeface="Arial" panose="020B0604020202020204" pitchFamily="34" charset="0"/>
                          <a:cs typeface="Arial" panose="020B0604020202020204" pitchFamily="34" charset="0"/>
                        </a:rPr>
                        <a:t>Yes</a:t>
                      </a:r>
                    </a:p>
                  </a:txBody>
                  <a:tcPr/>
                </a:tc>
                <a:tc>
                  <a:txBody>
                    <a:bodyPr/>
                    <a:lstStyle/>
                    <a:p>
                      <a:pPr algn="ctr"/>
                      <a:r>
                        <a:rPr lang="en-US" sz="2400" dirty="0">
                          <a:latin typeface="Arial" panose="020B0604020202020204" pitchFamily="34" charset="0"/>
                          <a:cs typeface="Arial" panose="020B0604020202020204" pitchFamily="34" charset="0"/>
                        </a:rPr>
                        <a:t>No</a:t>
                      </a:r>
                    </a:p>
                  </a:txBody>
                  <a:tcPr/>
                </a:tc>
                <a:tc>
                  <a:txBody>
                    <a:bodyPr/>
                    <a:lstStyle/>
                    <a:p>
                      <a:pPr algn="ctr"/>
                      <a:r>
                        <a:rPr lang="en-US" sz="2400" dirty="0">
                          <a:latin typeface="Arial" panose="020B0604020202020204" pitchFamily="34" charset="0"/>
                          <a:cs typeface="Arial" panose="020B0604020202020204" pitchFamily="34" charset="0"/>
                        </a:rPr>
                        <a:t>Total</a:t>
                      </a:r>
                    </a:p>
                  </a:txBody>
                  <a:tcPr/>
                </a:tc>
                <a:extLst>
                  <a:ext uri="{0D108BD9-81ED-4DB2-BD59-A6C34878D82A}">
                    <a16:rowId xmlns:a16="http://schemas.microsoft.com/office/drawing/2014/main" xmlns="" val="10000"/>
                  </a:ext>
                </a:extLst>
              </a:tr>
              <a:tr h="304800">
                <a:tc>
                  <a:txBody>
                    <a:bodyPr/>
                    <a:lstStyle/>
                    <a:p>
                      <a:pPr algn="ctr"/>
                      <a:r>
                        <a:rPr lang="en-US" sz="2400" dirty="0">
                          <a:latin typeface="Arial" panose="020B0604020202020204" pitchFamily="34" charset="0"/>
                          <a:cs typeface="Arial" panose="020B0604020202020204" pitchFamily="34" charset="0"/>
                        </a:rPr>
                        <a:t>TMS</a:t>
                      </a:r>
                    </a:p>
                  </a:txBody>
                  <a:tcPr/>
                </a:tc>
                <a:tc>
                  <a:txBody>
                    <a:bodyPr/>
                    <a:lstStyle/>
                    <a:p>
                      <a:pPr algn="ctr"/>
                      <a:r>
                        <a:rPr lang="en-US" sz="2400" dirty="0">
                          <a:latin typeface="Arial" panose="020B0604020202020204" pitchFamily="34" charset="0"/>
                          <a:cs typeface="Arial" panose="020B0604020202020204" pitchFamily="34" charset="0"/>
                        </a:rPr>
                        <a:t>39</a:t>
                      </a:r>
                    </a:p>
                  </a:txBody>
                  <a:tcPr/>
                </a:tc>
                <a:tc>
                  <a:txBody>
                    <a:bodyPr/>
                    <a:lstStyle/>
                    <a:p>
                      <a:pPr algn="ctr"/>
                      <a:r>
                        <a:rPr lang="en-US" sz="2400" dirty="0">
                          <a:latin typeface="Arial" panose="020B0604020202020204" pitchFamily="34" charset="0"/>
                          <a:cs typeface="Arial" panose="020B0604020202020204" pitchFamily="34" charset="0"/>
                        </a:rPr>
                        <a:t>61</a:t>
                      </a:r>
                    </a:p>
                  </a:txBody>
                  <a:tcPr/>
                </a:tc>
                <a:tc>
                  <a:txBody>
                    <a:bodyPr/>
                    <a:lstStyle/>
                    <a:p>
                      <a:pPr algn="ctr"/>
                      <a:r>
                        <a:rPr lang="en-US" sz="2400" dirty="0">
                          <a:latin typeface="Arial" panose="020B0604020202020204" pitchFamily="34" charset="0"/>
                          <a:cs typeface="Arial" panose="020B0604020202020204" pitchFamily="34" charset="0"/>
                        </a:rPr>
                        <a:t>100</a:t>
                      </a:r>
                    </a:p>
                  </a:txBody>
                  <a:tcPr/>
                </a:tc>
                <a:extLst>
                  <a:ext uri="{0D108BD9-81ED-4DB2-BD59-A6C34878D82A}">
                    <a16:rowId xmlns:a16="http://schemas.microsoft.com/office/drawing/2014/main" xmlns="" val="10001"/>
                  </a:ext>
                </a:extLst>
              </a:tr>
              <a:tr h="304800">
                <a:tc>
                  <a:txBody>
                    <a:bodyPr/>
                    <a:lstStyle/>
                    <a:p>
                      <a:pPr algn="ctr"/>
                      <a:r>
                        <a:rPr lang="en-US" sz="2400" dirty="0">
                          <a:latin typeface="Arial" panose="020B0604020202020204" pitchFamily="34" charset="0"/>
                          <a:cs typeface="Arial" panose="020B0604020202020204" pitchFamily="34" charset="0"/>
                        </a:rPr>
                        <a:t>Placebo</a:t>
                      </a:r>
                    </a:p>
                  </a:txBody>
                  <a:tcPr/>
                </a:tc>
                <a:tc>
                  <a:txBody>
                    <a:bodyPr/>
                    <a:lstStyle/>
                    <a:p>
                      <a:pPr algn="ctr"/>
                      <a:r>
                        <a:rPr lang="en-US" sz="2400" dirty="0">
                          <a:latin typeface="Arial" panose="020B0604020202020204" pitchFamily="34" charset="0"/>
                          <a:cs typeface="Arial" panose="020B0604020202020204" pitchFamily="34" charset="0"/>
                        </a:rPr>
                        <a:t>22</a:t>
                      </a:r>
                    </a:p>
                  </a:txBody>
                  <a:tcPr/>
                </a:tc>
                <a:tc>
                  <a:txBody>
                    <a:bodyPr/>
                    <a:lstStyle/>
                    <a:p>
                      <a:pPr algn="ctr"/>
                      <a:r>
                        <a:rPr lang="en-US" sz="2400" dirty="0">
                          <a:latin typeface="Arial" panose="020B0604020202020204" pitchFamily="34" charset="0"/>
                          <a:cs typeface="Arial" panose="020B0604020202020204" pitchFamily="34" charset="0"/>
                        </a:rPr>
                        <a:t>78</a:t>
                      </a:r>
                    </a:p>
                  </a:txBody>
                  <a:tcPr/>
                </a:tc>
                <a:tc>
                  <a:txBody>
                    <a:bodyPr/>
                    <a:lstStyle/>
                    <a:p>
                      <a:pPr algn="ctr"/>
                      <a:r>
                        <a:rPr lang="en-US" sz="2400" dirty="0">
                          <a:latin typeface="Arial" panose="020B0604020202020204" pitchFamily="34" charset="0"/>
                          <a:cs typeface="Arial" panose="020B0604020202020204" pitchFamily="34" charset="0"/>
                        </a:rPr>
                        <a:t>100</a:t>
                      </a:r>
                    </a:p>
                  </a:txBody>
                  <a:tcPr/>
                </a:tc>
                <a:extLst>
                  <a:ext uri="{0D108BD9-81ED-4DB2-BD59-A6C34878D82A}">
                    <a16:rowId xmlns:a16="http://schemas.microsoft.com/office/drawing/2014/main" xmlns="" val="10002"/>
                  </a:ext>
                </a:extLst>
              </a:tr>
              <a:tr h="304800">
                <a:tc>
                  <a:txBody>
                    <a:bodyPr/>
                    <a:lstStyle/>
                    <a:p>
                      <a:pPr algn="ctr"/>
                      <a:r>
                        <a:rPr lang="en-US" sz="2400" dirty="0">
                          <a:latin typeface="Arial" panose="020B0604020202020204" pitchFamily="34" charset="0"/>
                          <a:cs typeface="Arial" panose="020B0604020202020204" pitchFamily="34" charset="0"/>
                        </a:rPr>
                        <a:t>Total</a:t>
                      </a:r>
                    </a:p>
                  </a:txBody>
                  <a:tcPr/>
                </a:tc>
                <a:tc>
                  <a:txBody>
                    <a:bodyPr/>
                    <a:lstStyle/>
                    <a:p>
                      <a:pPr algn="ctr"/>
                      <a:r>
                        <a:rPr lang="en-US" sz="2400" dirty="0">
                          <a:latin typeface="Arial" panose="020B0604020202020204" pitchFamily="34" charset="0"/>
                          <a:cs typeface="Arial" panose="020B0604020202020204" pitchFamily="34" charset="0"/>
                        </a:rPr>
                        <a:t>61</a:t>
                      </a:r>
                    </a:p>
                  </a:txBody>
                  <a:tcPr/>
                </a:tc>
                <a:tc>
                  <a:txBody>
                    <a:bodyPr/>
                    <a:lstStyle/>
                    <a:p>
                      <a:pPr algn="ctr"/>
                      <a:r>
                        <a:rPr lang="en-US" sz="2400" dirty="0">
                          <a:latin typeface="Arial" panose="020B0604020202020204" pitchFamily="34" charset="0"/>
                          <a:cs typeface="Arial" panose="020B0604020202020204" pitchFamily="34" charset="0"/>
                        </a:rPr>
                        <a:t>139</a:t>
                      </a:r>
                    </a:p>
                  </a:txBody>
                  <a:tcPr/>
                </a:tc>
                <a:tc>
                  <a:txBody>
                    <a:bodyPr/>
                    <a:lstStyle/>
                    <a:p>
                      <a:pPr algn="ctr"/>
                      <a:r>
                        <a:rPr lang="en-US" sz="2400" dirty="0">
                          <a:latin typeface="Arial" panose="020B0604020202020204" pitchFamily="34" charset="0"/>
                          <a:cs typeface="Arial" panose="020B0604020202020204" pitchFamily="34" charset="0"/>
                        </a:rPr>
                        <a:t>200</a:t>
                      </a:r>
                    </a:p>
                  </a:txBody>
                  <a:tcPr/>
                </a:tc>
                <a:extLst>
                  <a:ext uri="{0D108BD9-81ED-4DB2-BD59-A6C34878D82A}">
                    <a16:rowId xmlns:a16="http://schemas.microsoft.com/office/drawing/2014/main" xmlns="" val="10003"/>
                  </a:ext>
                </a:extLst>
              </a:tr>
            </a:tbl>
          </a:graphicData>
        </a:graphic>
      </p:graphicFrame>
      <p:pic>
        <p:nvPicPr>
          <p:cNvPr id="12" name="Picture 99" descr="An illustration shows a transcranial Magnetic Stimulator with virtual magnetic fields on top of a human brain."/>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6818738" y="1981424"/>
            <a:ext cx="2172862" cy="1955576"/>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5" name="Picture Placeholder 14" descr="A series of equations and texts. Pi hat subscript T M S equals 0.39, odds subscript T M S equals 39 over 61 equals 0.639. Is this “statistically significant”? Pi hat subscript Placebo equals 0.61, odds placebo equals 22 over 78 equals 0.282. Odds ratio equals 0.639 over 0.282 equals 2.27. Odds are 2.27 times higher of getting relief using T M S than Placebo."/>
          <p:cNvPicPr>
            <a:picLocks noGrp="1" noChangeAspect="1"/>
          </p:cNvPicPr>
          <p:nvPr>
            <p:ph type="pic" sz="quarter" idx="13"/>
          </p:nvPr>
        </p:nvPicPr>
        <p:blipFill>
          <a:blip r:embed="rId4"/>
          <a:stretch>
            <a:fillRect/>
          </a:stretch>
        </p:blipFill>
        <p:spPr>
          <a:xfrm>
            <a:off x="225513" y="4024681"/>
            <a:ext cx="7206361" cy="2256689"/>
          </a:xfrm>
          <a:prstGeom prst="rect">
            <a:avLst/>
          </a:prstGeom>
          <a:noFill/>
          <a:ln>
            <a:noFill/>
          </a:ln>
        </p:spPr>
      </p:pic>
    </p:spTree>
    <p:extLst>
      <p:ext uri="{BB962C8B-B14F-4D97-AF65-F5344CB8AC3E}">
        <p14:creationId xmlns:p14="http://schemas.microsoft.com/office/powerpoint/2010/main" val="11219702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itchFamily="34" charset="0"/>
                <a:cs typeface="Arial" pitchFamily="34" charset="0"/>
              </a:rPr>
              <a:t>Putting Data</a:t>
            </a:r>
          </a:p>
        </p:txBody>
      </p:sp>
      <p:sp>
        <p:nvSpPr>
          <p:cNvPr id="3" name="Content Placeholder 2"/>
          <p:cNvSpPr>
            <a:spLocks noGrp="1"/>
          </p:cNvSpPr>
          <p:nvPr>
            <p:ph sz="quarter" idx="10"/>
          </p:nvPr>
        </p:nvSpPr>
        <p:spPr>
          <a:xfrm>
            <a:off x="247304" y="1407392"/>
            <a:ext cx="8668095" cy="4764807"/>
          </a:xfrm>
        </p:spPr>
        <p:txBody>
          <a:bodyPr>
            <a:normAutofit/>
          </a:bodyPr>
          <a:lstStyle/>
          <a:p>
            <a:pPr marL="0" indent="0">
              <a:buNone/>
            </a:pPr>
            <a:r>
              <a:rPr lang="en-US" altLang="en-US" dirty="0">
                <a:latin typeface="Arial" pitchFamily="34" charset="0"/>
                <a:cs typeface="Arial" pitchFamily="34" charset="0"/>
              </a:rPr>
              <a:t>Odds using data from 6 feet = 0.953</a:t>
            </a:r>
          </a:p>
          <a:p>
            <a:pPr marL="0" indent="0">
              <a:buNone/>
            </a:pPr>
            <a:r>
              <a:rPr lang="en-US" altLang="en-US" dirty="0">
                <a:latin typeface="Arial" pitchFamily="34" charset="0"/>
                <a:cs typeface="Arial" pitchFamily="34" charset="0"/>
              </a:rPr>
              <a:t>Odds using data from 5 feet = </a:t>
            </a:r>
            <a:r>
              <a:rPr lang="en-US" altLang="en-US" dirty="0" smtClean="0">
                <a:latin typeface="Arial" pitchFamily="34" charset="0"/>
                <a:cs typeface="Arial" pitchFamily="34" charset="0"/>
              </a:rPr>
              <a:t>1.298</a:t>
            </a:r>
          </a:p>
          <a:p>
            <a:pPr marL="0" indent="0">
              <a:buNone/>
            </a:pPr>
            <a:endParaRPr lang="en-US" altLang="en-US" dirty="0" smtClean="0">
              <a:latin typeface="Arial" pitchFamily="34" charset="0"/>
              <a:cs typeface="Arial" pitchFamily="34" charset="0"/>
              <a:sym typeface="Wingdings" panose="05000000000000000000" pitchFamily="2" charset="2"/>
            </a:endParaRPr>
          </a:p>
          <a:p>
            <a:pPr marL="0" indent="0">
              <a:buNone/>
            </a:pPr>
            <a:r>
              <a:rPr lang="en-US" altLang="en-US" dirty="0" smtClean="0">
                <a:latin typeface="Arial" pitchFamily="34" charset="0"/>
                <a:cs typeface="Arial" pitchFamily="34" charset="0"/>
                <a:sym typeface="Wingdings" panose="05000000000000000000" pitchFamily="2" charset="2"/>
              </a:rPr>
              <a:t> </a:t>
            </a:r>
            <a:r>
              <a:rPr lang="en-US" altLang="en-US" dirty="0" smtClean="0">
                <a:latin typeface="Arial" pitchFamily="34" charset="0"/>
                <a:cs typeface="Arial" pitchFamily="34" charset="0"/>
                <a:sym typeface="Wingdings" panose="05000000000000000000" pitchFamily="2" charset="2"/>
              </a:rPr>
              <a:t>Odds </a:t>
            </a:r>
            <a:r>
              <a:rPr lang="en-US" altLang="en-US" dirty="0">
                <a:latin typeface="Arial" pitchFamily="34" charset="0"/>
                <a:cs typeface="Arial" pitchFamily="34" charset="0"/>
                <a:sym typeface="Wingdings" panose="05000000000000000000" pitchFamily="2" charset="2"/>
              </a:rPr>
              <a:t>ratio (6 feet to 5 feet) = 0.953/1.298 = </a:t>
            </a:r>
            <a:r>
              <a:rPr lang="en-US" altLang="en-US" dirty="0" smtClean="0">
                <a:latin typeface="Arial" pitchFamily="34" charset="0"/>
                <a:cs typeface="Arial" pitchFamily="34" charset="0"/>
                <a:sym typeface="Wingdings" panose="05000000000000000000" pitchFamily="2" charset="2"/>
              </a:rPr>
              <a:t>0.73</a:t>
            </a:r>
          </a:p>
          <a:p>
            <a:pPr marL="0" indent="0">
              <a:buNone/>
            </a:pPr>
            <a:endParaRPr lang="en-US" altLang="en-US" dirty="0" smtClean="0">
              <a:latin typeface="Arial" pitchFamily="34" charset="0"/>
              <a:cs typeface="Arial" pitchFamily="34" charset="0"/>
            </a:endParaRPr>
          </a:p>
          <a:p>
            <a:pPr marL="0" indent="0">
              <a:buNone/>
            </a:pPr>
            <a:r>
              <a:rPr lang="en-US" altLang="en-US" dirty="0" smtClean="0">
                <a:latin typeface="Arial" pitchFamily="34" charset="0"/>
                <a:cs typeface="Arial" pitchFamily="34" charset="0"/>
              </a:rPr>
              <a:t>The </a:t>
            </a:r>
            <a:r>
              <a:rPr lang="en-US" altLang="en-US" dirty="0">
                <a:latin typeface="Arial" pitchFamily="34" charset="0"/>
                <a:cs typeface="Arial" pitchFamily="34" charset="0"/>
              </a:rPr>
              <a:t>odds of making a putt from 6 feet are 73% of the odds of making it from 5 feet</a:t>
            </a:r>
            <a:r>
              <a:rPr lang="en-US" altLang="en-US" dirty="0" smtClean="0">
                <a:latin typeface="Arial" pitchFamily="34" charset="0"/>
                <a:cs typeface="Arial" pitchFamily="34" charset="0"/>
              </a:rPr>
              <a:t>.</a:t>
            </a:r>
            <a:endParaRPr lang="en-US" altLang="en-US" dirty="0">
              <a:latin typeface="Arial" pitchFamily="34" charset="0"/>
              <a:cs typeface="Arial" pitchFamily="34" charset="0"/>
            </a:endParaRPr>
          </a:p>
        </p:txBody>
      </p:sp>
    </p:spTree>
    <p:extLst>
      <p:ext uri="{BB962C8B-B14F-4D97-AF65-F5344CB8AC3E}">
        <p14:creationId xmlns:p14="http://schemas.microsoft.com/office/powerpoint/2010/main" val="42642004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latin typeface="Arial" pitchFamily="34" charset="0"/>
                <a:cs typeface="Arial" pitchFamily="34" charset="0"/>
              </a:rPr>
              <a:t>Golf Putts Data</a:t>
            </a:r>
          </a:p>
        </p:txBody>
      </p:sp>
      <p:pic>
        <p:nvPicPr>
          <p:cNvPr id="16" name="Picture Placeholder 15" descr="A table has six rows and five columns with row headers that read Length, Made, Missed, Total, P hat, and Odds. The data presented in the table are as follows:&#10;Column 1. Length: 3, Made: 84, Missed: 17, Total: 101, P hat: 0.832, Odds: 4.941. &#10;Column 2. Length: 4, Made: 88, Missed: 31, Total: 119, P hat: 0.739, Odds: 2.839. &#10;Column 3. Length: 5, Made: 61, Missed: 47, Total: 108, P hat: 0.565, Odds: 1.298. &#10;Column 4. Length: 6, Made: 61, Missed: 64, Total: 125, P hat: 0.488, Odds: 0.953. &#10;Column 5. Length: 7, Made: 44, Missed: 90, Total: 134, P hat: 0.328, Odds: 0.489. &#10;An arrow from the values 4.941 and 2.839 in the row heading odds points to a value that reads or 0.575. An arrow from the values 2.839 and 1.298 in the same row points to a value that reads or 0.457. An arrow from the values 1.298 and 0.953 in the same row points to a value that reads or 0.734. An arrow from the values 0.953 and 0.489 in the same row points to a value that reads or 0.513."/>
          <p:cNvPicPr>
            <a:picLocks noGrp="1" noChangeAspect="1"/>
          </p:cNvPicPr>
          <p:nvPr>
            <p:ph type="pic" sz="quarter" idx="11"/>
          </p:nvPr>
        </p:nvPicPr>
        <p:blipFill>
          <a:blip r:embed="rId2"/>
          <a:stretch>
            <a:fillRect/>
          </a:stretch>
        </p:blipFill>
        <p:spPr>
          <a:xfrm>
            <a:off x="1544425" y="1604836"/>
            <a:ext cx="6075575" cy="3348164"/>
          </a:xfrm>
          <a:prstGeom prst="rect">
            <a:avLst/>
          </a:prstGeom>
          <a:noFill/>
          <a:ln>
            <a:noFill/>
          </a:ln>
        </p:spPr>
      </p:pic>
      <p:pic>
        <p:nvPicPr>
          <p:cNvPr id="17" name="Picture Placeholder 16" descr="An equation reads odds at 3 feet equals .832 over 1 minus 832 equals 84 over 17 equals 4.941."/>
          <p:cNvPicPr>
            <a:picLocks noGrp="1" noChangeAspect="1"/>
          </p:cNvPicPr>
          <p:nvPr>
            <p:ph type="pic" sz="quarter" idx="13"/>
          </p:nvPr>
        </p:nvPicPr>
        <p:blipFill>
          <a:blip r:embed="rId3"/>
          <a:stretch>
            <a:fillRect/>
          </a:stretch>
        </p:blipFill>
        <p:spPr>
          <a:xfrm>
            <a:off x="1482004" y="5080551"/>
            <a:ext cx="6137996" cy="989751"/>
          </a:xfrm>
          <a:prstGeom prst="rect">
            <a:avLst/>
          </a:prstGeom>
          <a:noFill/>
          <a:ln>
            <a:noFill/>
          </a:ln>
        </p:spPr>
      </p:pic>
    </p:spTree>
    <p:extLst>
      <p:ext uri="{BB962C8B-B14F-4D97-AF65-F5344CB8AC3E}">
        <p14:creationId xmlns:p14="http://schemas.microsoft.com/office/powerpoint/2010/main" val="41015715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itchFamily="34" charset="0"/>
                <a:cs typeface="Arial" pitchFamily="34" charset="0"/>
              </a:rPr>
              <a:t>Odds Ratios for Putts</a:t>
            </a:r>
          </a:p>
        </p:txBody>
      </p:sp>
      <p:sp>
        <p:nvSpPr>
          <p:cNvPr id="3" name="Content Placeholder 2"/>
          <p:cNvSpPr>
            <a:spLocks noGrp="1"/>
          </p:cNvSpPr>
          <p:nvPr>
            <p:ph idx="1"/>
          </p:nvPr>
        </p:nvSpPr>
        <p:spPr>
          <a:xfrm>
            <a:off x="152400" y="1371600"/>
            <a:ext cx="8585200" cy="514598"/>
          </a:xfrm>
        </p:spPr>
        <p:txBody>
          <a:bodyPr>
            <a:noAutofit/>
          </a:bodyPr>
          <a:lstStyle/>
          <a:p>
            <a:pPr marL="0" indent="0">
              <a:buNone/>
            </a:pPr>
            <a:r>
              <a:rPr lang="en-US" altLang="en-US" dirty="0">
                <a:latin typeface="Arial" pitchFamily="34" charset="0"/>
                <a:cs typeface="Arial" pitchFamily="34" charset="0"/>
              </a:rPr>
              <a:t>From samples at each distance</a:t>
            </a:r>
            <a:r>
              <a:rPr lang="en-US" altLang="en-US" dirty="0" smtClean="0">
                <a:latin typeface="Arial" pitchFamily="34" charset="0"/>
                <a:cs typeface="Arial" pitchFamily="34" charset="0"/>
              </a:rPr>
              <a:t>:</a:t>
            </a:r>
            <a:endParaRPr lang="en-US" altLang="en-US" dirty="0">
              <a:latin typeface="Arial" pitchFamily="34" charset="0"/>
              <a:cs typeface="Arial" pitchFamily="34" charset="0"/>
            </a:endParaRPr>
          </a:p>
        </p:txBody>
      </p:sp>
      <p:graphicFrame>
        <p:nvGraphicFramePr>
          <p:cNvPr id="29" name="Table 27">
            <a:extLst>
              <a:ext uri="{FF2B5EF4-FFF2-40B4-BE49-F238E27FC236}">
                <a16:creationId xmlns:a16="http://schemas.microsoft.com/office/drawing/2014/main" xmlns="" id="{6E1F18E2-A5E4-41E6-B16B-17BE1946380A}"/>
              </a:ext>
            </a:extLst>
          </p:cNvPr>
          <p:cNvGraphicFramePr>
            <a:graphicFrameLocks noGrp="1"/>
          </p:cNvGraphicFramePr>
          <p:nvPr>
            <p:ph type="tbl" sz="quarter" idx="15"/>
            <p:extLst>
              <p:ext uri="{D42A27DB-BD31-4B8C-83A1-F6EECF244321}">
                <p14:modId xmlns:p14="http://schemas.microsoft.com/office/powerpoint/2010/main" val="3832265232"/>
              </p:ext>
            </p:extLst>
          </p:nvPr>
        </p:nvGraphicFramePr>
        <p:xfrm>
          <a:off x="215900" y="1981200"/>
          <a:ext cx="7772400" cy="792536"/>
        </p:xfrm>
        <a:graphic>
          <a:graphicData uri="http://schemas.openxmlformats.org/drawingml/2006/table">
            <a:tbl>
              <a:tblPr firstRow="1">
                <a:tableStyleId>{5940675A-B579-460E-94D1-54222C63F5DA}</a:tableStyleId>
              </a:tblPr>
              <a:tblGrid>
                <a:gridCol w="1943100">
                  <a:extLst>
                    <a:ext uri="{9D8B030D-6E8A-4147-A177-3AD203B41FA5}">
                      <a16:colId xmlns:a16="http://schemas.microsoft.com/office/drawing/2014/main" xmlns="" val="20000"/>
                    </a:ext>
                  </a:extLst>
                </a:gridCol>
                <a:gridCol w="1943100">
                  <a:extLst>
                    <a:ext uri="{9D8B030D-6E8A-4147-A177-3AD203B41FA5}">
                      <a16:colId xmlns:a16="http://schemas.microsoft.com/office/drawing/2014/main" xmlns="" val="20001"/>
                    </a:ext>
                  </a:extLst>
                </a:gridCol>
                <a:gridCol w="1943100">
                  <a:extLst>
                    <a:ext uri="{9D8B030D-6E8A-4147-A177-3AD203B41FA5}">
                      <a16:colId xmlns:a16="http://schemas.microsoft.com/office/drawing/2014/main" xmlns="" val="20002"/>
                    </a:ext>
                  </a:extLst>
                </a:gridCol>
                <a:gridCol w="1943100">
                  <a:extLst>
                    <a:ext uri="{9D8B030D-6E8A-4147-A177-3AD203B41FA5}">
                      <a16:colId xmlns:a16="http://schemas.microsoft.com/office/drawing/2014/main" xmlns="" val="20003"/>
                    </a:ext>
                  </a:extLst>
                </a:gridCol>
              </a:tblGrid>
              <a:tr h="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4 to 3 feet</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34" marB="45734"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5 to 4 feet</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34" marB="45734"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6 to 5 feet</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34" marB="45734"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a:ln>
                            <a:noFill/>
                          </a:ln>
                          <a:effectLst/>
                          <a:latin typeface="Arial" panose="020B0604020202020204" pitchFamily="34" charset="0"/>
                          <a:cs typeface="Arial" panose="020B0604020202020204" pitchFamily="34" charset="0"/>
                        </a:rPr>
                        <a:t>7 to 6 feet</a:t>
                      </a:r>
                      <a:endParaRPr kumimoji="0" lang="en-US" sz="20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T="45734" marB="45734" horzOverflow="overflow"/>
                </a:tc>
                <a:extLst>
                  <a:ext uri="{0D108BD9-81ED-4DB2-BD59-A6C34878D82A}">
                    <a16:rowId xmlns:a16="http://schemas.microsoft.com/office/drawing/2014/main" xmlns="" val="10000"/>
                  </a:ext>
                </a:extLst>
              </a:tr>
              <a:tr h="14195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0.574</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34" marB="45734"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0.457</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34" marB="45734"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0.734</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34" marB="45734"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0.513</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34" marB="45734" horzOverflow="overflow"/>
                </a:tc>
                <a:extLst>
                  <a:ext uri="{0D108BD9-81ED-4DB2-BD59-A6C34878D82A}">
                    <a16:rowId xmlns:a16="http://schemas.microsoft.com/office/drawing/2014/main" xmlns="" val="10001"/>
                  </a:ext>
                </a:extLst>
              </a:tr>
            </a:tbl>
          </a:graphicData>
        </a:graphic>
      </p:graphicFrame>
      <p:sp>
        <p:nvSpPr>
          <p:cNvPr id="6" name="Content Placeholder 5"/>
          <p:cNvSpPr>
            <a:spLocks noGrp="1"/>
          </p:cNvSpPr>
          <p:nvPr>
            <p:ph type="body" sz="quarter" idx="10"/>
          </p:nvPr>
        </p:nvSpPr>
        <p:spPr>
          <a:xfrm>
            <a:off x="154576" y="2895600"/>
            <a:ext cx="8684624" cy="487405"/>
          </a:xfrm>
        </p:spPr>
        <p:txBody>
          <a:bodyPr>
            <a:normAutofit lnSpcReduction="10000"/>
          </a:bodyPr>
          <a:lstStyle/>
          <a:p>
            <a:pPr marL="0" indent="0">
              <a:buNone/>
            </a:pPr>
            <a:r>
              <a:rPr lang="en-US" altLang="en-US" dirty="0">
                <a:latin typeface="Arial" pitchFamily="34" charset="0"/>
                <a:cs typeface="Arial" pitchFamily="34" charset="0"/>
              </a:rPr>
              <a:t>From fitted logistic</a:t>
            </a:r>
            <a:r>
              <a:rPr lang="en-US" altLang="en-US" dirty="0" smtClean="0">
                <a:latin typeface="Arial" pitchFamily="34" charset="0"/>
                <a:cs typeface="Arial" pitchFamily="34" charset="0"/>
              </a:rPr>
              <a:t>:</a:t>
            </a:r>
            <a:endParaRPr lang="en-US" altLang="en-US" dirty="0">
              <a:latin typeface="Arial" pitchFamily="34" charset="0"/>
              <a:cs typeface="Arial" pitchFamily="34" charset="0"/>
            </a:endParaRPr>
          </a:p>
        </p:txBody>
      </p:sp>
      <p:graphicFrame>
        <p:nvGraphicFramePr>
          <p:cNvPr id="30" name="Table 28">
            <a:extLst>
              <a:ext uri="{FF2B5EF4-FFF2-40B4-BE49-F238E27FC236}">
                <a16:creationId xmlns:a16="http://schemas.microsoft.com/office/drawing/2014/main" xmlns="" id="{F0227DE0-21FC-44AB-BA0F-E5180FDCEAB0}"/>
              </a:ext>
            </a:extLst>
          </p:cNvPr>
          <p:cNvGraphicFramePr>
            <a:graphicFrameLocks noGrp="1"/>
          </p:cNvGraphicFramePr>
          <p:nvPr>
            <p:ph type="tbl" sz="quarter" idx="12"/>
            <p:extLst>
              <p:ext uri="{D42A27DB-BD31-4B8C-83A1-F6EECF244321}">
                <p14:modId xmlns:p14="http://schemas.microsoft.com/office/powerpoint/2010/main" val="873329948"/>
              </p:ext>
            </p:extLst>
          </p:nvPr>
        </p:nvGraphicFramePr>
        <p:xfrm>
          <a:off x="292615" y="3429000"/>
          <a:ext cx="7772400" cy="792536"/>
        </p:xfrm>
        <a:graphic>
          <a:graphicData uri="http://schemas.openxmlformats.org/drawingml/2006/table">
            <a:tbl>
              <a:tblPr firstRow="1">
                <a:tableStyleId>{5940675A-B579-460E-94D1-54222C63F5DA}</a:tableStyleId>
              </a:tblPr>
              <a:tblGrid>
                <a:gridCol w="1943100">
                  <a:extLst>
                    <a:ext uri="{9D8B030D-6E8A-4147-A177-3AD203B41FA5}">
                      <a16:colId xmlns:a16="http://schemas.microsoft.com/office/drawing/2014/main" xmlns="" val="20000"/>
                    </a:ext>
                  </a:extLst>
                </a:gridCol>
                <a:gridCol w="1943100">
                  <a:extLst>
                    <a:ext uri="{9D8B030D-6E8A-4147-A177-3AD203B41FA5}">
                      <a16:colId xmlns:a16="http://schemas.microsoft.com/office/drawing/2014/main" xmlns="" val="20001"/>
                    </a:ext>
                  </a:extLst>
                </a:gridCol>
                <a:gridCol w="1943100">
                  <a:extLst>
                    <a:ext uri="{9D8B030D-6E8A-4147-A177-3AD203B41FA5}">
                      <a16:colId xmlns:a16="http://schemas.microsoft.com/office/drawing/2014/main" xmlns="" val="20002"/>
                    </a:ext>
                  </a:extLst>
                </a:gridCol>
                <a:gridCol w="1943100">
                  <a:extLst>
                    <a:ext uri="{9D8B030D-6E8A-4147-A177-3AD203B41FA5}">
                      <a16:colId xmlns:a16="http://schemas.microsoft.com/office/drawing/2014/main" xmlns="" val="20003"/>
                    </a:ext>
                  </a:extLst>
                </a:gridCol>
              </a:tblGrid>
              <a:tr h="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4 to 3 </a:t>
                      </a:r>
                      <a:r>
                        <a:rPr kumimoji="0" lang="en-US" sz="2000" u="none" strike="noStrike" cap="none" normalizeH="0" baseline="0" dirty="0" smtClean="0">
                          <a:ln>
                            <a:noFill/>
                          </a:ln>
                          <a:effectLst/>
                          <a:latin typeface="Arial" panose="020B0604020202020204" pitchFamily="34" charset="0"/>
                          <a:cs typeface="Arial" panose="020B0604020202020204" pitchFamily="34" charset="0"/>
                        </a:rPr>
                        <a:t>feet</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34" marB="45734"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5 to 4 feet</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34" marB="45734"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a:ln>
                            <a:noFill/>
                          </a:ln>
                          <a:effectLst/>
                          <a:latin typeface="Arial" panose="020B0604020202020204" pitchFamily="34" charset="0"/>
                          <a:cs typeface="Arial" panose="020B0604020202020204" pitchFamily="34" charset="0"/>
                        </a:rPr>
                        <a:t>6 to 5 feet</a:t>
                      </a:r>
                      <a:endParaRPr kumimoji="0" lang="en-US" sz="20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T="45734" marB="45734"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a:ln>
                            <a:noFill/>
                          </a:ln>
                          <a:effectLst/>
                          <a:latin typeface="Arial" panose="020B0604020202020204" pitchFamily="34" charset="0"/>
                          <a:cs typeface="Arial" panose="020B0604020202020204" pitchFamily="34" charset="0"/>
                        </a:rPr>
                        <a:t>7 to 6 feet</a:t>
                      </a:r>
                      <a:endParaRPr kumimoji="0" lang="en-US" sz="20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T="45734" marB="45734" horzOverflow="overflow"/>
                </a:tc>
                <a:extLst>
                  <a:ext uri="{0D108BD9-81ED-4DB2-BD59-A6C34878D82A}">
                    <a16:rowId xmlns:a16="http://schemas.microsoft.com/office/drawing/2014/main" xmlns="" val="10000"/>
                  </a:ext>
                </a:extLst>
              </a:tr>
              <a:tr h="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0.568</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34" marB="45734"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0.568</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34" marB="45734"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0.568</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34" marB="45734"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0.568</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34" marB="45734" horzOverflow="overflow"/>
                </a:tc>
                <a:extLst>
                  <a:ext uri="{0D108BD9-81ED-4DB2-BD59-A6C34878D82A}">
                    <a16:rowId xmlns:a16="http://schemas.microsoft.com/office/drawing/2014/main" xmlns="" val="10001"/>
                  </a:ext>
                </a:extLst>
              </a:tr>
            </a:tbl>
          </a:graphicData>
        </a:graphic>
      </p:graphicFrame>
      <p:sp>
        <p:nvSpPr>
          <p:cNvPr id="8" name="Content Placeholder 7"/>
          <p:cNvSpPr>
            <a:spLocks noGrp="1"/>
          </p:cNvSpPr>
          <p:nvPr>
            <p:ph sz="quarter" idx="14"/>
          </p:nvPr>
        </p:nvSpPr>
        <p:spPr>
          <a:xfrm>
            <a:off x="152400" y="4343400"/>
            <a:ext cx="8509000" cy="838200"/>
          </a:xfrm>
        </p:spPr>
        <p:txBody>
          <a:bodyPr>
            <a:normAutofit/>
          </a:bodyPr>
          <a:lstStyle/>
          <a:p>
            <a:pPr marL="0" indent="0">
              <a:buNone/>
            </a:pPr>
            <a:r>
              <a:rPr lang="en-US" altLang="en-US" sz="2400" dirty="0" smtClean="0">
                <a:latin typeface="Arial" pitchFamily="34" charset="0"/>
                <a:cs typeface="Arial" pitchFamily="34" charset="0"/>
              </a:rPr>
              <a:t>In a logistic model, the odds ratio is </a:t>
            </a:r>
            <a:r>
              <a:rPr lang="en-US" altLang="en-US" sz="2400" i="1" dirty="0" smtClean="0">
                <a:latin typeface="Arial" pitchFamily="34" charset="0"/>
                <a:cs typeface="Arial" pitchFamily="34" charset="0"/>
              </a:rPr>
              <a:t>constant </a:t>
            </a:r>
            <a:r>
              <a:rPr lang="en-US" altLang="en-US" sz="2400" dirty="0" smtClean="0">
                <a:latin typeface="Arial" pitchFamily="34" charset="0"/>
                <a:cs typeface="Arial" pitchFamily="34" charset="0"/>
              </a:rPr>
              <a:t>when changing the predictor by 1. </a:t>
            </a:r>
            <a:r>
              <a:rPr lang="en-US" sz="2400" dirty="0">
                <a:latin typeface="Arial" pitchFamily="34" charset="0"/>
                <a:cs typeface="Arial" pitchFamily="34" charset="0"/>
              </a:rPr>
              <a:t>What constant</a:t>
            </a:r>
            <a:r>
              <a:rPr lang="en-US" sz="2400" dirty="0" smtClean="0">
                <a:latin typeface="Arial" pitchFamily="34" charset="0"/>
                <a:cs typeface="Arial" pitchFamily="34" charset="0"/>
              </a:rPr>
              <a:t>?</a:t>
            </a:r>
            <a:endParaRPr lang="en-US" sz="2400" dirty="0">
              <a:latin typeface="Arial" pitchFamily="34" charset="0"/>
              <a:cs typeface="Arial" pitchFamily="34" charset="0"/>
            </a:endParaRPr>
          </a:p>
        </p:txBody>
      </p:sp>
      <p:pic>
        <p:nvPicPr>
          <p:cNvPr id="27" name="Picture Placeholder 26" descr="An annotated table with an equation. The table has two rows and two columns with column headers that read Predictor, Coefficient, and S E Coefficient. The data presented in the table are as follows: &#10;Row 1. Predictor: constant, Coefficient: 3.257, S E Coefficient: 0.3689.&#10;Row 2. Predictor: Length, Coefficient: negative 0.5661, S E Coefficient: 0.06747.&#10;The value negative 0.5661 in the coefficient column is circled.&#10;The equation reads e to the power of Beta hat subscript 1 equals e to the power of negative 0.566 equals 0.568.  "/>
          <p:cNvPicPr>
            <a:picLocks noGrp="1" noChangeAspect="1"/>
          </p:cNvPicPr>
          <p:nvPr>
            <p:ph type="pic" sz="quarter" idx="11"/>
          </p:nvPr>
        </p:nvPicPr>
        <p:blipFill>
          <a:blip r:embed="rId2"/>
          <a:stretch>
            <a:fillRect/>
          </a:stretch>
        </p:blipFill>
        <p:spPr>
          <a:xfrm>
            <a:off x="177200" y="5290987"/>
            <a:ext cx="7836415" cy="946285"/>
          </a:xfrm>
          <a:prstGeom prst="rect">
            <a:avLst/>
          </a:prstGeom>
          <a:noFill/>
          <a:ln>
            <a:noFill/>
          </a:ln>
        </p:spPr>
      </p:pic>
    </p:spTree>
    <p:extLst>
      <p:ext uri="{BB962C8B-B14F-4D97-AF65-F5344CB8AC3E}">
        <p14:creationId xmlns:p14="http://schemas.microsoft.com/office/powerpoint/2010/main" val="16177659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itchFamily="34" charset="0"/>
                <a:cs typeface="Arial" pitchFamily="34" charset="0"/>
              </a:rPr>
              <a:t>Interpreting “Slope” Using Odds Ratio</a:t>
            </a:r>
          </a:p>
        </p:txBody>
      </p:sp>
      <p:pic>
        <p:nvPicPr>
          <p:cNvPr id="12" name="Picture Placeholder 11" descr="An equation reads log (odds) equals Beta subscript 0 plus Beta subscript 1 times x which implies odds equals e to the power of Beta subscript 0 plus Beta subscript 1 times x."/>
          <p:cNvPicPr>
            <a:picLocks noGrp="1" noChangeAspect="1"/>
          </p:cNvPicPr>
          <p:nvPr>
            <p:ph type="pic" sz="quarter" idx="11"/>
          </p:nvPr>
        </p:nvPicPr>
        <p:blipFill>
          <a:blip r:embed="rId2"/>
          <a:stretch>
            <a:fillRect/>
          </a:stretch>
        </p:blipFill>
        <p:spPr>
          <a:xfrm>
            <a:off x="178204" y="1752600"/>
            <a:ext cx="8737196" cy="822699"/>
          </a:xfrm>
          <a:prstGeom prst="rect">
            <a:avLst/>
          </a:prstGeom>
          <a:noFill/>
          <a:ln>
            <a:noFill/>
          </a:ln>
        </p:spPr>
      </p:pic>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178204" y="3276600"/>
                <a:ext cx="8610600" cy="2699658"/>
              </a:xfrm>
            </p:spPr>
            <p:txBody>
              <a:bodyPr>
                <a:normAutofit/>
              </a:bodyPr>
              <a:lstStyle/>
              <a:p>
                <a:pPr marL="0" indent="0">
                  <a:buNone/>
                </a:pPr>
                <a:r>
                  <a:rPr lang="en-US" dirty="0" smtClean="0">
                    <a:solidFill>
                      <a:schemeClr val="tx1"/>
                    </a:solidFill>
                    <a:latin typeface="Arial" pitchFamily="34" charset="0"/>
                    <a:cs typeface="Arial" pitchFamily="34" charset="0"/>
                  </a:rPr>
                  <a:t>What happens when we increase </a:t>
                </a:r>
                <a:r>
                  <a:rPr lang="en-US" i="1" dirty="0">
                    <a:solidFill>
                      <a:schemeClr val="tx1"/>
                    </a:solidFill>
                    <a:latin typeface="Arial" pitchFamily="34" charset="0"/>
                    <a:cs typeface="Arial" pitchFamily="34" charset="0"/>
                  </a:rPr>
                  <a:t>x</a:t>
                </a:r>
                <a:r>
                  <a:rPr lang="en-US" dirty="0">
                    <a:solidFill>
                      <a:schemeClr val="tx1"/>
                    </a:solidFill>
                    <a:latin typeface="Arial" pitchFamily="34" charset="0"/>
                    <a:cs typeface="Arial" pitchFamily="34" charset="0"/>
                  </a:rPr>
                  <a:t> by 1</a:t>
                </a:r>
                <a:r>
                  <a:rPr lang="en-US" dirty="0" smtClean="0">
                    <a:solidFill>
                      <a:schemeClr val="tx1"/>
                    </a:solidFill>
                    <a:latin typeface="Arial" pitchFamily="34" charset="0"/>
                    <a:cs typeface="Arial" pitchFamily="34" charset="0"/>
                  </a:rPr>
                  <a:t>?</a:t>
                </a:r>
              </a:p>
              <a:p>
                <a:pPr marL="0" indent="0">
                  <a:buNone/>
                </a:pPr>
                <a14:m>
                  <m:oMathPara xmlns:m="http://schemas.openxmlformats.org/officeDocument/2006/math">
                    <m:oMathParaPr>
                      <m:jc m:val="left"/>
                    </m:oMathParaPr>
                    <m:oMath xmlns:m="http://schemas.openxmlformats.org/officeDocument/2006/math">
                      <m:sSup>
                        <m:sSupPr>
                          <m:ctrlPr>
                            <a:rPr lang="en-US" i="1">
                              <a:solidFill>
                                <a:schemeClr val="tx1"/>
                              </a:solidFill>
                              <a:latin typeface="Cambria Math" panose="02040503050406030204" pitchFamily="18" charset="0"/>
                            </a:rPr>
                          </m:ctrlPr>
                        </m:sSupPr>
                        <m:e>
                          <m:r>
                            <a:rPr lang="en-US" i="1">
                              <a:solidFill>
                                <a:schemeClr val="tx1"/>
                              </a:solidFill>
                              <a:latin typeface="Cambria Math" panose="02040503050406030204" pitchFamily="18" charset="0"/>
                            </a:rPr>
                            <m:t>𝑒</m:t>
                          </m:r>
                        </m:e>
                        <m:sup>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𝛽</m:t>
                              </m:r>
                            </m:e>
                            <m:sub>
                              <m:r>
                                <a:rPr lang="en-US" i="1">
                                  <a:solidFill>
                                    <a:schemeClr val="tx1"/>
                                  </a:solidFill>
                                  <a:latin typeface="Cambria Math" panose="02040503050406030204" pitchFamily="18" charset="0"/>
                                </a:rPr>
                                <m:t>0</m:t>
                              </m:r>
                            </m:sub>
                          </m:sSub>
                          <m:r>
                            <a:rPr lang="en-US" i="1">
                              <a:solidFill>
                                <a:schemeClr val="tx1"/>
                              </a:solidFill>
                              <a:latin typeface="Cambria Math" panose="02040503050406030204" pitchFamily="18" charset="0"/>
                            </a:rPr>
                            <m:t>+</m:t>
                          </m:r>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𝛽</m:t>
                              </m:r>
                            </m:e>
                            <m:sub>
                              <m:r>
                                <a:rPr lang="en-US" i="1">
                                  <a:solidFill>
                                    <a:schemeClr val="tx1"/>
                                  </a:solidFill>
                                  <a:latin typeface="Cambria Math" panose="02040503050406030204" pitchFamily="18" charset="0"/>
                                </a:rPr>
                                <m:t>1</m:t>
                              </m:r>
                            </m:sub>
                          </m:sSub>
                          <m:r>
                            <a:rPr lang="en-US" i="1">
                              <a:solidFill>
                                <a:schemeClr val="tx1"/>
                              </a:solidFill>
                              <a:latin typeface="Cambria Math" panose="02040503050406030204" pitchFamily="18" charset="0"/>
                            </a:rPr>
                            <m:t>(</m:t>
                          </m:r>
                          <m:r>
                            <a:rPr lang="en-US" i="1">
                              <a:solidFill>
                                <a:schemeClr val="tx1"/>
                              </a:solidFill>
                              <a:latin typeface="Cambria Math" panose="02040503050406030204" pitchFamily="18" charset="0"/>
                            </a:rPr>
                            <m:t>𝑥</m:t>
                          </m:r>
                          <m:r>
                            <a:rPr lang="en-US" i="1">
                              <a:solidFill>
                                <a:schemeClr val="tx1"/>
                              </a:solidFill>
                              <a:latin typeface="Cambria Math" panose="02040503050406030204" pitchFamily="18" charset="0"/>
                            </a:rPr>
                            <m:t>+1)</m:t>
                          </m:r>
                        </m:sup>
                      </m:sSup>
                      <m:r>
                        <a:rPr lang="en-US" i="1">
                          <a:solidFill>
                            <a:schemeClr val="tx1"/>
                          </a:solidFill>
                          <a:latin typeface="Cambria Math" panose="02040503050406030204" pitchFamily="18" charset="0"/>
                        </a:rPr>
                        <m:t>=</m:t>
                      </m:r>
                      <m:sSup>
                        <m:sSupPr>
                          <m:ctrlPr>
                            <a:rPr lang="en-US" i="1">
                              <a:solidFill>
                                <a:schemeClr val="tx1"/>
                              </a:solidFill>
                              <a:latin typeface="Cambria Math" panose="02040503050406030204" pitchFamily="18" charset="0"/>
                            </a:rPr>
                          </m:ctrlPr>
                        </m:sSupPr>
                        <m:e>
                          <m:r>
                            <a:rPr lang="en-US" i="1">
                              <a:solidFill>
                                <a:schemeClr val="tx1"/>
                              </a:solidFill>
                              <a:latin typeface="Cambria Math" panose="02040503050406030204" pitchFamily="18" charset="0"/>
                            </a:rPr>
                            <m:t>𝑒</m:t>
                          </m:r>
                        </m:e>
                        <m:sup>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𝛽</m:t>
                              </m:r>
                            </m:e>
                            <m:sub>
                              <m:r>
                                <a:rPr lang="en-US" i="1">
                                  <a:solidFill>
                                    <a:schemeClr val="tx1"/>
                                  </a:solidFill>
                                  <a:latin typeface="Cambria Math" panose="02040503050406030204" pitchFamily="18" charset="0"/>
                                </a:rPr>
                                <m:t>0</m:t>
                              </m:r>
                            </m:sub>
                          </m:sSub>
                          <m:r>
                            <a:rPr lang="en-US" i="1">
                              <a:solidFill>
                                <a:schemeClr val="tx1"/>
                              </a:solidFill>
                              <a:latin typeface="Cambria Math" panose="02040503050406030204" pitchFamily="18" charset="0"/>
                            </a:rPr>
                            <m:t>+</m:t>
                          </m:r>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𝛽</m:t>
                              </m:r>
                            </m:e>
                            <m:sub>
                              <m:r>
                                <a:rPr lang="en-US" i="1">
                                  <a:solidFill>
                                    <a:schemeClr val="tx1"/>
                                  </a:solidFill>
                                  <a:latin typeface="Cambria Math" panose="02040503050406030204" pitchFamily="18" charset="0"/>
                                </a:rPr>
                                <m:t>1</m:t>
                              </m:r>
                            </m:sub>
                          </m:sSub>
                          <m:r>
                            <a:rPr lang="en-US" i="1">
                              <a:solidFill>
                                <a:schemeClr val="tx1"/>
                              </a:solidFill>
                              <a:latin typeface="Cambria Math" panose="02040503050406030204" pitchFamily="18" charset="0"/>
                            </a:rPr>
                            <m:t>𝑥</m:t>
                          </m:r>
                        </m:sup>
                      </m:sSup>
                      <m:r>
                        <a:rPr lang="en-US" i="1">
                          <a:solidFill>
                            <a:schemeClr val="tx1"/>
                          </a:solidFill>
                          <a:latin typeface="Cambria Math" panose="02040503050406030204" pitchFamily="18" charset="0"/>
                          <a:ea typeface="Cambria Math" panose="02040503050406030204" pitchFamily="18" charset="0"/>
                        </a:rPr>
                        <m:t>∙</m:t>
                      </m:r>
                    </m:oMath>
                  </m:oMathPara>
                </a14:m>
                <a:endParaRPr lang="en-US" dirty="0" smtClean="0">
                  <a:solidFill>
                    <a:schemeClr val="tx1"/>
                  </a:solidFill>
                  <a:latin typeface="Arial" pitchFamily="34" charset="0"/>
                  <a:cs typeface="Arial" pitchFamily="34" charset="0"/>
                </a:endParaRPr>
              </a:p>
              <a:p>
                <a:pPr marL="0" indent="0">
                  <a:buNone/>
                </a:pPr>
                <a:r>
                  <a:rPr lang="en-US" dirty="0">
                    <a:solidFill>
                      <a:schemeClr val="tx1"/>
                    </a:solidFill>
                    <a:latin typeface="Arial" pitchFamily="34" charset="0"/>
                    <a:cs typeface="Arial" pitchFamily="34" charset="0"/>
                  </a:rPr>
                  <a:t>When we increase </a:t>
                </a:r>
                <a:r>
                  <a:rPr lang="en-US" i="1" dirty="0">
                    <a:solidFill>
                      <a:schemeClr val="tx1"/>
                    </a:solidFill>
                    <a:latin typeface="Arial" pitchFamily="34" charset="0"/>
                    <a:cs typeface="Arial" pitchFamily="34" charset="0"/>
                  </a:rPr>
                  <a:t>x</a:t>
                </a:r>
                <a:r>
                  <a:rPr lang="en-US" dirty="0">
                    <a:solidFill>
                      <a:schemeClr val="tx1"/>
                    </a:solidFill>
                    <a:latin typeface="Arial" pitchFamily="34" charset="0"/>
                    <a:cs typeface="Arial" pitchFamily="34" charset="0"/>
                  </a:rPr>
                  <a:t> by 1, the </a:t>
                </a:r>
                <a:r>
                  <a:rPr lang="en-US" i="1" dirty="0">
                    <a:solidFill>
                      <a:schemeClr val="tx1"/>
                    </a:solidFill>
                    <a:latin typeface="Arial" pitchFamily="34" charset="0"/>
                    <a:cs typeface="Arial" pitchFamily="34" charset="0"/>
                  </a:rPr>
                  <a:t>odds</a:t>
                </a:r>
                <a:r>
                  <a:rPr lang="en-US" dirty="0">
                    <a:solidFill>
                      <a:schemeClr val="tx1"/>
                    </a:solidFill>
                    <a:latin typeface="Arial" pitchFamily="34" charset="0"/>
                    <a:cs typeface="Arial" pitchFamily="34" charset="0"/>
                  </a:rPr>
                  <a:t> increase/decrease by a </a:t>
                </a:r>
                <a:r>
                  <a:rPr lang="en-US" i="1" dirty="0">
                    <a:solidFill>
                      <a:schemeClr val="tx1"/>
                    </a:solidFill>
                    <a:latin typeface="Arial" pitchFamily="34" charset="0"/>
                    <a:cs typeface="Arial" pitchFamily="34" charset="0"/>
                  </a:rPr>
                  <a:t>factor</a:t>
                </a:r>
                <a:r>
                  <a:rPr lang="en-US" dirty="0">
                    <a:solidFill>
                      <a:schemeClr val="tx1"/>
                    </a:solidFill>
                    <a:latin typeface="Arial" pitchFamily="34" charset="0"/>
                    <a:cs typeface="Arial" pitchFamily="34" charset="0"/>
                  </a:rPr>
                  <a:t> </a:t>
                </a:r>
                <a:r>
                  <a:rPr lang="en-US" dirty="0" smtClean="0">
                    <a:solidFill>
                      <a:schemeClr val="tx1"/>
                    </a:solidFill>
                    <a:latin typeface="Arial" pitchFamily="34" charset="0"/>
                    <a:cs typeface="Arial" pitchFamily="34" charset="0"/>
                  </a:rPr>
                  <a:t>of </a:t>
                </a:r>
                <a14:m>
                  <m:oMath xmlns:m="http://schemas.openxmlformats.org/officeDocument/2006/math">
                    <m:sSup>
                      <m:sSupPr>
                        <m:ctrlPr>
                          <a:rPr lang="en-US" i="1" smtClean="0">
                            <a:solidFill>
                              <a:schemeClr val="tx1"/>
                            </a:solidFill>
                            <a:latin typeface="Cambria Math" panose="02040503050406030204" pitchFamily="18" charset="0"/>
                          </a:rPr>
                        </m:ctrlPr>
                      </m:sSupPr>
                      <m:e>
                        <m:r>
                          <a:rPr lang="en-US" i="1">
                            <a:solidFill>
                              <a:schemeClr val="tx1"/>
                            </a:solidFill>
                            <a:latin typeface="Cambria Math"/>
                          </a:rPr>
                          <m:t>𝑒</m:t>
                        </m:r>
                      </m:e>
                      <m:sup>
                        <m:sSub>
                          <m:sSubPr>
                            <m:ctrlPr>
                              <a:rPr lang="en-US" i="1">
                                <a:solidFill>
                                  <a:schemeClr val="tx1"/>
                                </a:solidFill>
                                <a:latin typeface="Cambria Math" panose="02040503050406030204" pitchFamily="18" charset="0"/>
                              </a:rPr>
                            </m:ctrlPr>
                          </m:sSubPr>
                          <m:e>
                            <m:r>
                              <a:rPr lang="en-US" i="1">
                                <a:solidFill>
                                  <a:schemeClr val="tx1"/>
                                </a:solidFill>
                                <a:latin typeface="Cambria Math"/>
                                <a:ea typeface="Cambria Math"/>
                              </a:rPr>
                              <m:t>𝛽</m:t>
                            </m:r>
                          </m:e>
                          <m:sub>
                            <m:r>
                              <a:rPr lang="en-US" i="1">
                                <a:solidFill>
                                  <a:schemeClr val="tx1"/>
                                </a:solidFill>
                                <a:latin typeface="Cambria Math"/>
                              </a:rPr>
                              <m:t>1</m:t>
                            </m:r>
                          </m:sub>
                        </m:sSub>
                      </m:sup>
                    </m:sSup>
                  </m:oMath>
                </a14:m>
                <a:r>
                  <a:rPr lang="en-US" dirty="0">
                    <a:solidFill>
                      <a:schemeClr val="tx1"/>
                    </a:solidFill>
                    <a:latin typeface="Arial" pitchFamily="34" charset="0"/>
                    <a:cs typeface="Arial" pitchFamily="34" charset="0"/>
                  </a:rPr>
                  <a:t> </a:t>
                </a:r>
                <a:r>
                  <a:rPr lang="en-US" dirty="0" smtClean="0">
                    <a:solidFill>
                      <a:schemeClr val="tx1"/>
                    </a:solidFill>
                    <a:latin typeface="Arial" pitchFamily="34" charset="0"/>
                    <a:cs typeface="Arial" pitchFamily="34" charset="0"/>
                  </a:rPr>
                  <a:t>(odds </a:t>
                </a:r>
                <a:r>
                  <a:rPr lang="en-US" dirty="0">
                    <a:solidFill>
                      <a:schemeClr val="tx1"/>
                    </a:solidFill>
                    <a:latin typeface="Arial" pitchFamily="34" charset="0"/>
                    <a:cs typeface="Arial" pitchFamily="34" charset="0"/>
                  </a:rPr>
                  <a:t>ratio</a:t>
                </a:r>
                <a:r>
                  <a:rPr lang="en-US" dirty="0" smtClean="0">
                    <a:solidFill>
                      <a:schemeClr val="tx1"/>
                    </a:solidFill>
                    <a:latin typeface="Arial" pitchFamily="34" charset="0"/>
                    <a:cs typeface="Arial" pitchFamily="34" charset="0"/>
                  </a:rPr>
                  <a:t>).</a:t>
                </a:r>
              </a:p>
              <a:p>
                <a:pPr marL="0" indent="0">
                  <a:buNone/>
                </a:pPr>
                <a:r>
                  <a:rPr lang="en-US" dirty="0">
                    <a:solidFill>
                      <a:schemeClr val="tx1"/>
                    </a:solidFill>
                    <a:latin typeface="Arial" pitchFamily="34" charset="0"/>
                    <a:cs typeface="Arial" pitchFamily="34" charset="0"/>
                  </a:rPr>
                  <a:t>For putts: </a:t>
                </a:r>
                <a:r>
                  <a:rPr lang="en-US" i="1" dirty="0">
                    <a:solidFill>
                      <a:schemeClr val="tx1"/>
                    </a:solidFill>
                    <a:latin typeface="Arial" pitchFamily="34" charset="0"/>
                    <a:cs typeface="Arial" pitchFamily="34" charset="0"/>
                  </a:rPr>
                  <a:t>The odds of making a putt decrease by a factor of 0.568 </a:t>
                </a:r>
                <a:r>
                  <a:rPr lang="en-US" i="1" dirty="0" smtClean="0">
                    <a:latin typeface="Arial" pitchFamily="34" charset="0"/>
                    <a:cs typeface="Arial" pitchFamily="34" charset="0"/>
                  </a:rPr>
                  <a:t>(e</a:t>
                </a:r>
                <a:r>
                  <a:rPr lang="en-US" i="1" baseline="30000" dirty="0" smtClean="0">
                    <a:latin typeface="Arial" pitchFamily="34" charset="0"/>
                    <a:cs typeface="Arial" pitchFamily="34" charset="0"/>
                  </a:rPr>
                  <a:t>−0.566</a:t>
                </a:r>
                <a:r>
                  <a:rPr lang="en-US" i="1" dirty="0" smtClean="0">
                    <a:latin typeface="Arial" pitchFamily="34" charset="0"/>
                    <a:cs typeface="Arial" pitchFamily="34" charset="0"/>
                  </a:rPr>
                  <a:t>) </a:t>
                </a:r>
                <a:r>
                  <a:rPr lang="en-US" i="1" dirty="0" smtClean="0">
                    <a:solidFill>
                      <a:schemeClr val="tx1"/>
                    </a:solidFill>
                    <a:latin typeface="Arial" pitchFamily="34" charset="0"/>
                    <a:cs typeface="Arial" pitchFamily="34" charset="0"/>
                  </a:rPr>
                  <a:t>for </a:t>
                </a:r>
                <a:r>
                  <a:rPr lang="en-US" i="1" dirty="0">
                    <a:solidFill>
                      <a:schemeClr val="tx1"/>
                    </a:solidFill>
                    <a:latin typeface="Arial" pitchFamily="34" charset="0"/>
                    <a:cs typeface="Arial" pitchFamily="34" charset="0"/>
                  </a:rPr>
                  <a:t>every extra foot of length</a:t>
                </a:r>
                <a:r>
                  <a:rPr lang="en-US" i="1" dirty="0" smtClean="0">
                    <a:solidFill>
                      <a:schemeClr val="tx1"/>
                    </a:solidFill>
                    <a:latin typeface="Arial" pitchFamily="34" charset="0"/>
                    <a:cs typeface="Arial" pitchFamily="34" charset="0"/>
                  </a:rPr>
                  <a:t>.</a:t>
                </a:r>
                <a:endParaRPr lang="en-US" i="1" dirty="0">
                  <a:solidFill>
                    <a:schemeClr val="tx1"/>
                  </a:solidFill>
                  <a:latin typeface="Arial" pitchFamily="34" charset="0"/>
                  <a:cs typeface="Arial" pitchFamily="34" charset="0"/>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178204" y="3276600"/>
                <a:ext cx="8610600" cy="2699658"/>
              </a:xfrm>
              <a:blipFill rotWithShape="0">
                <a:blip r:embed="rId3"/>
                <a:stretch>
                  <a:fillRect l="-1274" t="-2262" r="-2052" b="-4525"/>
                </a:stretch>
              </a:blipFill>
            </p:spPr>
            <p:txBody>
              <a:bodyPr/>
              <a:lstStyle/>
              <a:p>
                <a:r>
                  <a:rPr lang="en-US">
                    <a:noFill/>
                  </a:rPr>
                  <a:t> </a:t>
                </a:r>
              </a:p>
            </p:txBody>
          </p:sp>
        </mc:Fallback>
      </mc:AlternateContent>
    </p:spTree>
    <p:extLst>
      <p:ext uri="{BB962C8B-B14F-4D97-AF65-F5344CB8AC3E}">
        <p14:creationId xmlns:p14="http://schemas.microsoft.com/office/powerpoint/2010/main" val="420756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bergerinvitels3e_lectureslides_ch01_fin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bergerinvitels3e_lectureslides_ch01_final</Template>
  <TotalTime>3001</TotalTime>
  <Words>327</Words>
  <Application>Microsoft Office PowerPoint</Application>
  <PresentationFormat>On-screen Show (4:3)</PresentationFormat>
  <Paragraphs>74</Paragraphs>
  <Slides>11</Slides>
  <Notes>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11</vt:i4>
      </vt:variant>
    </vt:vector>
  </HeadingPairs>
  <TitlesOfParts>
    <vt:vector size="20" baseType="lpstr">
      <vt:lpstr>ＭＳ Ｐゴシック</vt:lpstr>
      <vt:lpstr>Arial</vt:lpstr>
      <vt:lpstr>Calibri</vt:lpstr>
      <vt:lpstr>Cambria Math</vt:lpstr>
      <vt:lpstr>Courier New</vt:lpstr>
      <vt:lpstr>Symbol</vt:lpstr>
      <vt:lpstr>Times New Roman</vt:lpstr>
      <vt:lpstr>Wingdings</vt:lpstr>
      <vt:lpstr>bergerinvitels3e_lectureslides_ch01_final</vt:lpstr>
      <vt:lpstr>Section 9.2 </vt:lpstr>
      <vt:lpstr>Section 9.2</vt:lpstr>
      <vt:lpstr>Proportions and Odds</vt:lpstr>
      <vt:lpstr>Odds Ratio</vt:lpstr>
      <vt:lpstr>Example: TMS for Migraines</vt:lpstr>
      <vt:lpstr>Putting Data</vt:lpstr>
      <vt:lpstr>Golf Putts Data</vt:lpstr>
      <vt:lpstr>Odds Ratios for Putts</vt:lpstr>
      <vt:lpstr>Interpreting “Slope” Using Odds Ratio</vt:lpstr>
      <vt:lpstr>A Simple Model (1 of 2)</vt:lpstr>
      <vt:lpstr>A Simple Model (2 of 2)</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9.2</dc:title>
  <dc:creator>Canon</dc:creator>
  <cp:lastModifiedBy>Newton, Andy</cp:lastModifiedBy>
  <cp:revision>597</cp:revision>
  <dcterms:created xsi:type="dcterms:W3CDTF">2015-10-23T14:29:37Z</dcterms:created>
  <dcterms:modified xsi:type="dcterms:W3CDTF">2018-09-19T15:22:29Z</dcterms:modified>
</cp:coreProperties>
</file>